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81" r:id="rId23"/>
    <p:sldId id="282" r:id="rId24"/>
    <p:sldId id="283" r:id="rId25"/>
    <p:sldId id="279" r:id="rId26"/>
    <p:sldId id="280" r:id="rId27"/>
    <p:sldId id="284" r:id="rId28"/>
    <p:sldId id="285" r:id="rId29"/>
    <p:sldId id="286" r:id="rId30"/>
    <p:sldId id="287" r:id="rId31"/>
    <p:sldId id="288" r:id="rId32"/>
    <p:sldId id="289" r:id="rId33"/>
    <p:sldId id="290" r:id="rId34"/>
    <p:sldId id="291" r:id="rId35"/>
    <p:sldId id="294" r:id="rId36"/>
    <p:sldId id="295" r:id="rId37"/>
    <p:sldId id="296" r:id="rId38"/>
    <p:sldId id="257"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04AACAD-2481-4A8B-85DA-907C83C6027D}" type="datetimeFigureOut">
              <a:rPr lang="en-US"/>
              <a:pPr>
                <a:defRPr/>
              </a:pPr>
              <a:t>09/10/2016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189E01B-0E70-4AE7-BE8D-B26F3ABF28C2}" type="slidenum">
              <a:rPr lang="en-US"/>
              <a:pPr>
                <a:defRPr/>
              </a:pPr>
              <a:t>‹#›</a:t>
            </a:fld>
            <a:endParaRPr lang="en-US"/>
          </a:p>
        </p:txBody>
      </p:sp>
    </p:spTree>
    <p:extLst>
      <p:ext uri="{BB962C8B-B14F-4D97-AF65-F5344CB8AC3E}">
        <p14:creationId xmlns:p14="http://schemas.microsoft.com/office/powerpoint/2010/main" val="261182855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248171-AB99-40A5-8067-802A0619C432}"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266637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139CC6-65BA-4D8F-B7D1-1176EBE9B43F}" type="slidenum">
              <a:rPr lang="en-US"/>
              <a:pPr/>
              <a:t>10</a:t>
            </a:fld>
            <a:endParaRPr lang="en-US"/>
          </a:p>
        </p:txBody>
      </p:sp>
    </p:spTree>
    <p:extLst>
      <p:ext uri="{BB962C8B-B14F-4D97-AF65-F5344CB8AC3E}">
        <p14:creationId xmlns:p14="http://schemas.microsoft.com/office/powerpoint/2010/main" val="1889286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351454-03F5-494A-A278-A36DEB4C2AE6}" type="slidenum">
              <a:rPr lang="en-US"/>
              <a:pPr/>
              <a:t>11</a:t>
            </a:fld>
            <a:endParaRPr lang="en-US"/>
          </a:p>
        </p:txBody>
      </p:sp>
    </p:spTree>
    <p:extLst>
      <p:ext uri="{BB962C8B-B14F-4D97-AF65-F5344CB8AC3E}">
        <p14:creationId xmlns:p14="http://schemas.microsoft.com/office/powerpoint/2010/main" val="1095175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3E056F-60C6-4EDE-BE6B-54DDAA0BFBAD}" type="slidenum">
              <a:rPr lang="en-US"/>
              <a:pPr/>
              <a:t>12</a:t>
            </a:fld>
            <a:endParaRPr lang="en-US"/>
          </a:p>
        </p:txBody>
      </p:sp>
    </p:spTree>
    <p:extLst>
      <p:ext uri="{BB962C8B-B14F-4D97-AF65-F5344CB8AC3E}">
        <p14:creationId xmlns:p14="http://schemas.microsoft.com/office/powerpoint/2010/main" val="864175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575B2C-53C4-4E0D-BE17-9449CA86812C}" type="slidenum">
              <a:rPr lang="en-US"/>
              <a:pPr/>
              <a:t>13</a:t>
            </a:fld>
            <a:endParaRPr lang="en-US"/>
          </a:p>
        </p:txBody>
      </p:sp>
    </p:spTree>
    <p:extLst>
      <p:ext uri="{BB962C8B-B14F-4D97-AF65-F5344CB8AC3E}">
        <p14:creationId xmlns:p14="http://schemas.microsoft.com/office/powerpoint/2010/main" val="325768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5B8525-46F6-4DEB-BFCE-E88C8960E50D}" type="slidenum">
              <a:rPr lang="en-US"/>
              <a:pPr/>
              <a:t>14</a:t>
            </a:fld>
            <a:endParaRPr lang="en-US"/>
          </a:p>
        </p:txBody>
      </p:sp>
    </p:spTree>
    <p:extLst>
      <p:ext uri="{BB962C8B-B14F-4D97-AF65-F5344CB8AC3E}">
        <p14:creationId xmlns:p14="http://schemas.microsoft.com/office/powerpoint/2010/main" val="3346289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F90B07-6FE5-4DBF-A287-C97D2212C022}" type="slidenum">
              <a:rPr lang="en-US"/>
              <a:pPr/>
              <a:t>15</a:t>
            </a:fld>
            <a:endParaRPr lang="en-US"/>
          </a:p>
        </p:txBody>
      </p:sp>
    </p:spTree>
    <p:extLst>
      <p:ext uri="{BB962C8B-B14F-4D97-AF65-F5344CB8AC3E}">
        <p14:creationId xmlns:p14="http://schemas.microsoft.com/office/powerpoint/2010/main" val="3271110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defRPr/>
            </a:pPr>
            <a:r>
              <a:rPr lang="en-US" sz="1200" dirty="0" smtClean="0"/>
              <a:t>African Americans were called </a:t>
            </a:r>
            <a:r>
              <a:rPr lang="en-US" sz="1200" dirty="0" err="1" smtClean="0"/>
              <a:t>Exodusters</a:t>
            </a:r>
            <a:r>
              <a:rPr lang="en-US" sz="1200" dirty="0" smtClean="0"/>
              <a:t> after the book from the Bible called the </a:t>
            </a:r>
            <a:r>
              <a:rPr lang="en-US" sz="1200" b="1" dirty="0" smtClean="0"/>
              <a:t>Exodus</a:t>
            </a:r>
            <a:r>
              <a:rPr lang="en-US" sz="1200" dirty="0" smtClean="0"/>
              <a:t>.  </a:t>
            </a:r>
          </a:p>
          <a:p>
            <a:pPr eaLnBrk="1" hangingPunct="1">
              <a:defRPr/>
            </a:pPr>
            <a:r>
              <a:rPr lang="en-US" sz="1200" dirty="0" smtClean="0"/>
              <a:t>This book described how the Jews escaped from slavery in Egypt.  </a:t>
            </a:r>
          </a:p>
          <a:p>
            <a:pPr>
              <a:spcBef>
                <a:spcPct val="0"/>
              </a:spcBef>
            </a:pPr>
            <a:endParaRPr lang="en-US" dirty="0"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63D605B-197B-448E-9F22-E5D8307FF789}" type="slidenum">
              <a:rPr lang="en-US"/>
              <a:pPr/>
              <a:t>16</a:t>
            </a:fld>
            <a:endParaRPr lang="en-US"/>
          </a:p>
        </p:txBody>
      </p:sp>
    </p:spTree>
    <p:extLst>
      <p:ext uri="{BB962C8B-B14F-4D97-AF65-F5344CB8AC3E}">
        <p14:creationId xmlns:p14="http://schemas.microsoft.com/office/powerpoint/2010/main" val="3618608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C506E1-F55A-490C-A025-E0E1A42413E0}" type="slidenum">
              <a:rPr lang="en-US"/>
              <a:pPr/>
              <a:t>17</a:t>
            </a:fld>
            <a:endParaRPr lang="en-US"/>
          </a:p>
        </p:txBody>
      </p:sp>
    </p:spTree>
    <p:extLst>
      <p:ext uri="{BB962C8B-B14F-4D97-AF65-F5344CB8AC3E}">
        <p14:creationId xmlns:p14="http://schemas.microsoft.com/office/powerpoint/2010/main" val="3556014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58EFEF3-CC7C-45B7-A39F-759854560350}" type="slidenum">
              <a:rPr lang="en-US"/>
              <a:pPr/>
              <a:t>18</a:t>
            </a:fld>
            <a:endParaRPr lang="en-US"/>
          </a:p>
        </p:txBody>
      </p:sp>
    </p:spTree>
    <p:extLst>
      <p:ext uri="{BB962C8B-B14F-4D97-AF65-F5344CB8AC3E}">
        <p14:creationId xmlns:p14="http://schemas.microsoft.com/office/powerpoint/2010/main" val="2942000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A1AD82-FACE-44F1-8421-EF1DD909EEC4}" type="slidenum">
              <a:rPr lang="en-US"/>
              <a:pPr/>
              <a:t>19</a:t>
            </a:fld>
            <a:endParaRPr lang="en-US"/>
          </a:p>
        </p:txBody>
      </p:sp>
    </p:spTree>
    <p:extLst>
      <p:ext uri="{BB962C8B-B14F-4D97-AF65-F5344CB8AC3E}">
        <p14:creationId xmlns:p14="http://schemas.microsoft.com/office/powerpoint/2010/main" val="2052954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89E01B-0E70-4AE7-BE8D-B26F3ABF28C2}" type="slidenum">
              <a:rPr lang="en-US" smtClean="0"/>
              <a:pPr>
                <a:defRPr/>
              </a:pPr>
              <a:t>2</a:t>
            </a:fld>
            <a:endParaRPr lang="en-US"/>
          </a:p>
        </p:txBody>
      </p:sp>
    </p:spTree>
    <p:extLst>
      <p:ext uri="{BB962C8B-B14F-4D97-AF65-F5344CB8AC3E}">
        <p14:creationId xmlns:p14="http://schemas.microsoft.com/office/powerpoint/2010/main" val="19571235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06ECFF-0286-4CD1-BF10-5127F304CD6F}" type="slidenum">
              <a:rPr lang="en-US"/>
              <a:pPr/>
              <a:t>20</a:t>
            </a:fld>
            <a:endParaRPr lang="en-US"/>
          </a:p>
        </p:txBody>
      </p:sp>
    </p:spTree>
    <p:extLst>
      <p:ext uri="{BB962C8B-B14F-4D97-AF65-F5344CB8AC3E}">
        <p14:creationId xmlns:p14="http://schemas.microsoft.com/office/powerpoint/2010/main" val="39670899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879A1C-E67F-424A-8FE9-BE19F4E92C27}" type="slidenum">
              <a:rPr lang="en-US"/>
              <a:pPr/>
              <a:t>21</a:t>
            </a:fld>
            <a:endParaRPr lang="en-US"/>
          </a:p>
        </p:txBody>
      </p:sp>
    </p:spTree>
    <p:extLst>
      <p:ext uri="{BB962C8B-B14F-4D97-AF65-F5344CB8AC3E}">
        <p14:creationId xmlns:p14="http://schemas.microsoft.com/office/powerpoint/2010/main" val="22582777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56FB97-276B-4E08-9B0A-E1235F53840A}" type="slidenum">
              <a:rPr lang="en-US"/>
              <a:pPr/>
              <a:t>22</a:t>
            </a:fld>
            <a:endParaRPr lang="en-US"/>
          </a:p>
        </p:txBody>
      </p:sp>
    </p:spTree>
    <p:extLst>
      <p:ext uri="{BB962C8B-B14F-4D97-AF65-F5344CB8AC3E}">
        <p14:creationId xmlns:p14="http://schemas.microsoft.com/office/powerpoint/2010/main" val="28459775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3AABE2-9D08-4989-B0A6-98E68397044D}" type="slidenum">
              <a:rPr lang="en-US"/>
              <a:pPr/>
              <a:t>23</a:t>
            </a:fld>
            <a:endParaRPr lang="en-US"/>
          </a:p>
        </p:txBody>
      </p:sp>
    </p:spTree>
    <p:extLst>
      <p:ext uri="{BB962C8B-B14F-4D97-AF65-F5344CB8AC3E}">
        <p14:creationId xmlns:p14="http://schemas.microsoft.com/office/powerpoint/2010/main" val="36884542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86B92C-887B-45A6-AEE9-467F4D4E304C}" type="slidenum">
              <a:rPr lang="en-US"/>
              <a:pPr/>
              <a:t>24</a:t>
            </a:fld>
            <a:endParaRPr lang="en-US"/>
          </a:p>
        </p:txBody>
      </p:sp>
    </p:spTree>
    <p:extLst>
      <p:ext uri="{BB962C8B-B14F-4D97-AF65-F5344CB8AC3E}">
        <p14:creationId xmlns:p14="http://schemas.microsoft.com/office/powerpoint/2010/main" val="13469375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745CE7-AF73-4C6B-88BF-FDFF3548C211}" type="slidenum">
              <a:rPr lang="en-US"/>
              <a:pPr/>
              <a:t>25</a:t>
            </a:fld>
            <a:endParaRPr lang="en-US"/>
          </a:p>
        </p:txBody>
      </p:sp>
    </p:spTree>
    <p:extLst>
      <p:ext uri="{BB962C8B-B14F-4D97-AF65-F5344CB8AC3E}">
        <p14:creationId xmlns:p14="http://schemas.microsoft.com/office/powerpoint/2010/main" val="19735222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9E0DFE-5789-43E2-B3B1-24C4F1F0CF25}" type="slidenum">
              <a:rPr lang="en-US"/>
              <a:pPr/>
              <a:t>26</a:t>
            </a:fld>
            <a:endParaRPr lang="en-US"/>
          </a:p>
        </p:txBody>
      </p:sp>
    </p:spTree>
    <p:extLst>
      <p:ext uri="{BB962C8B-B14F-4D97-AF65-F5344CB8AC3E}">
        <p14:creationId xmlns:p14="http://schemas.microsoft.com/office/powerpoint/2010/main" val="7536221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F5EFFD-E096-4359-82E5-9F82CFA1C521}" type="slidenum">
              <a:rPr lang="en-US"/>
              <a:pPr/>
              <a:t>27</a:t>
            </a:fld>
            <a:endParaRPr lang="en-US"/>
          </a:p>
        </p:txBody>
      </p:sp>
    </p:spTree>
    <p:extLst>
      <p:ext uri="{BB962C8B-B14F-4D97-AF65-F5344CB8AC3E}">
        <p14:creationId xmlns:p14="http://schemas.microsoft.com/office/powerpoint/2010/main" val="261185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B2165B-F292-41E2-945F-54FC83D95A37}" type="slidenum">
              <a:rPr lang="en-US"/>
              <a:pPr/>
              <a:t>28</a:t>
            </a:fld>
            <a:endParaRPr lang="en-US"/>
          </a:p>
        </p:txBody>
      </p:sp>
    </p:spTree>
    <p:extLst>
      <p:ext uri="{BB962C8B-B14F-4D97-AF65-F5344CB8AC3E}">
        <p14:creationId xmlns:p14="http://schemas.microsoft.com/office/powerpoint/2010/main" val="40023987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62680F-E24D-4BAF-A709-21B7F6B5B44E}" type="slidenum">
              <a:rPr lang="en-US"/>
              <a:pPr/>
              <a:t>29</a:t>
            </a:fld>
            <a:endParaRPr lang="en-US"/>
          </a:p>
        </p:txBody>
      </p:sp>
    </p:spTree>
    <p:extLst>
      <p:ext uri="{BB962C8B-B14F-4D97-AF65-F5344CB8AC3E}">
        <p14:creationId xmlns:p14="http://schemas.microsoft.com/office/powerpoint/2010/main" val="3999678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C8627B-34BA-465A-93D1-2EC4785C9C14}" type="slidenum">
              <a:rPr lang="en-US"/>
              <a:pPr/>
              <a:t>3</a:t>
            </a:fld>
            <a:endParaRPr lang="en-US"/>
          </a:p>
        </p:txBody>
      </p:sp>
    </p:spTree>
    <p:extLst>
      <p:ext uri="{BB962C8B-B14F-4D97-AF65-F5344CB8AC3E}">
        <p14:creationId xmlns:p14="http://schemas.microsoft.com/office/powerpoint/2010/main" val="14207737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637A33-6101-4D88-876E-1F90724DE534}" type="slidenum">
              <a:rPr lang="en-US"/>
              <a:pPr/>
              <a:t>30</a:t>
            </a:fld>
            <a:endParaRPr lang="en-US"/>
          </a:p>
        </p:txBody>
      </p:sp>
    </p:spTree>
    <p:extLst>
      <p:ext uri="{BB962C8B-B14F-4D97-AF65-F5344CB8AC3E}">
        <p14:creationId xmlns:p14="http://schemas.microsoft.com/office/powerpoint/2010/main" val="17814402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08B92B-D7FB-4124-8A48-80A78107047B}" type="slidenum">
              <a:rPr lang="en-US"/>
              <a:pPr/>
              <a:t>31</a:t>
            </a:fld>
            <a:endParaRPr lang="en-US"/>
          </a:p>
        </p:txBody>
      </p:sp>
    </p:spTree>
    <p:extLst>
      <p:ext uri="{BB962C8B-B14F-4D97-AF65-F5344CB8AC3E}">
        <p14:creationId xmlns:p14="http://schemas.microsoft.com/office/powerpoint/2010/main" val="31861469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D47D7E-A834-4946-A851-9E96F87D274C}" type="slidenum">
              <a:rPr lang="en-US"/>
              <a:pPr/>
              <a:t>32</a:t>
            </a:fld>
            <a:endParaRPr lang="en-US"/>
          </a:p>
        </p:txBody>
      </p:sp>
    </p:spTree>
    <p:extLst>
      <p:ext uri="{BB962C8B-B14F-4D97-AF65-F5344CB8AC3E}">
        <p14:creationId xmlns:p14="http://schemas.microsoft.com/office/powerpoint/2010/main" val="28450570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5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2736A6-33DE-4C6C-AE20-FFDEBE50F82D}" type="slidenum">
              <a:rPr lang="en-US"/>
              <a:pPr/>
              <a:t>33</a:t>
            </a:fld>
            <a:endParaRPr lang="en-US"/>
          </a:p>
        </p:txBody>
      </p:sp>
    </p:spTree>
    <p:extLst>
      <p:ext uri="{BB962C8B-B14F-4D97-AF65-F5344CB8AC3E}">
        <p14:creationId xmlns:p14="http://schemas.microsoft.com/office/powerpoint/2010/main" val="23400035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6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A8EF29-4701-4DC4-B41C-F1049AF8D3B6}" type="slidenum">
              <a:rPr lang="en-US"/>
              <a:pPr/>
              <a:t>34</a:t>
            </a:fld>
            <a:endParaRPr lang="en-US"/>
          </a:p>
        </p:txBody>
      </p:sp>
    </p:spTree>
    <p:extLst>
      <p:ext uri="{BB962C8B-B14F-4D97-AF65-F5344CB8AC3E}">
        <p14:creationId xmlns:p14="http://schemas.microsoft.com/office/powerpoint/2010/main" val="32503909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EFDD14-639E-40BE-AC52-29A5D78C8F92}" type="slidenum">
              <a:rPr lang="en-US"/>
              <a:pPr/>
              <a:t>35</a:t>
            </a:fld>
            <a:endParaRPr lang="en-US"/>
          </a:p>
        </p:txBody>
      </p:sp>
    </p:spTree>
    <p:extLst>
      <p:ext uri="{BB962C8B-B14F-4D97-AF65-F5344CB8AC3E}">
        <p14:creationId xmlns:p14="http://schemas.microsoft.com/office/powerpoint/2010/main" val="18509773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EE0F84-107B-46B6-AAE4-B27D233F6F54}" type="slidenum">
              <a:rPr lang="en-US"/>
              <a:pPr/>
              <a:t>36</a:t>
            </a:fld>
            <a:endParaRPr lang="en-US"/>
          </a:p>
        </p:txBody>
      </p:sp>
    </p:spTree>
    <p:extLst>
      <p:ext uri="{BB962C8B-B14F-4D97-AF65-F5344CB8AC3E}">
        <p14:creationId xmlns:p14="http://schemas.microsoft.com/office/powerpoint/2010/main" val="8217222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1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AD0989-33FB-4F58-A48C-C0ADA43C5722}" type="slidenum">
              <a:rPr lang="en-US"/>
              <a:pPr/>
              <a:t>37</a:t>
            </a:fld>
            <a:endParaRPr lang="en-US"/>
          </a:p>
        </p:txBody>
      </p:sp>
    </p:spTree>
    <p:extLst>
      <p:ext uri="{BB962C8B-B14F-4D97-AF65-F5344CB8AC3E}">
        <p14:creationId xmlns:p14="http://schemas.microsoft.com/office/powerpoint/2010/main" val="1309729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C3918D-79CF-414B-97B2-89BB5A39F8D8}" type="slidenum">
              <a:rPr lang="en-US"/>
              <a:pPr fontAlgn="base">
                <a:spcBef>
                  <a:spcPct val="0"/>
                </a:spcBef>
                <a:spcAft>
                  <a:spcPct val="0"/>
                </a:spcAft>
              </a:pPr>
              <a:t>38</a:t>
            </a:fld>
            <a:endParaRPr lang="en-US"/>
          </a:p>
        </p:txBody>
      </p:sp>
    </p:spTree>
    <p:extLst>
      <p:ext uri="{BB962C8B-B14F-4D97-AF65-F5344CB8AC3E}">
        <p14:creationId xmlns:p14="http://schemas.microsoft.com/office/powerpoint/2010/main" val="1693884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EE3DA1-ABB4-4393-B65E-A57C986C66AB}" type="slidenum">
              <a:rPr lang="en-US"/>
              <a:pPr/>
              <a:t>4</a:t>
            </a:fld>
            <a:endParaRPr lang="en-US"/>
          </a:p>
        </p:txBody>
      </p:sp>
    </p:spTree>
    <p:extLst>
      <p:ext uri="{BB962C8B-B14F-4D97-AF65-F5344CB8AC3E}">
        <p14:creationId xmlns:p14="http://schemas.microsoft.com/office/powerpoint/2010/main" val="1004080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93CFA4-896E-4003-945D-5647D24FB916}" type="slidenum">
              <a:rPr lang="en-US"/>
              <a:pPr/>
              <a:t>5</a:t>
            </a:fld>
            <a:endParaRPr lang="en-US"/>
          </a:p>
        </p:txBody>
      </p:sp>
    </p:spTree>
    <p:extLst>
      <p:ext uri="{BB962C8B-B14F-4D97-AF65-F5344CB8AC3E}">
        <p14:creationId xmlns:p14="http://schemas.microsoft.com/office/powerpoint/2010/main" val="814438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EB5598-22C5-499F-8870-2D063F2B1A62}" type="slidenum">
              <a:rPr lang="en-US"/>
              <a:pPr/>
              <a:t>6</a:t>
            </a:fld>
            <a:endParaRPr lang="en-US"/>
          </a:p>
        </p:txBody>
      </p:sp>
    </p:spTree>
    <p:extLst>
      <p:ext uri="{BB962C8B-B14F-4D97-AF65-F5344CB8AC3E}">
        <p14:creationId xmlns:p14="http://schemas.microsoft.com/office/powerpoint/2010/main" val="497901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7EB9C1-ACE0-4523-BDBE-FB8F05EBE752}" type="slidenum">
              <a:rPr lang="en-US"/>
              <a:pPr/>
              <a:t>7</a:t>
            </a:fld>
            <a:endParaRPr lang="en-US"/>
          </a:p>
        </p:txBody>
      </p:sp>
    </p:spTree>
    <p:extLst>
      <p:ext uri="{BB962C8B-B14F-4D97-AF65-F5344CB8AC3E}">
        <p14:creationId xmlns:p14="http://schemas.microsoft.com/office/powerpoint/2010/main" val="3261098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8FA751-1589-422B-BB73-E68229AF69AC}" type="slidenum">
              <a:rPr lang="en-US"/>
              <a:pPr/>
              <a:t>8</a:t>
            </a:fld>
            <a:endParaRPr lang="en-US"/>
          </a:p>
        </p:txBody>
      </p:sp>
    </p:spTree>
    <p:extLst>
      <p:ext uri="{BB962C8B-B14F-4D97-AF65-F5344CB8AC3E}">
        <p14:creationId xmlns:p14="http://schemas.microsoft.com/office/powerpoint/2010/main" val="4008155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6600C5-A387-4D6E-9B53-E8ED2FA72F80}" type="slidenum">
              <a:rPr lang="en-US"/>
              <a:pPr/>
              <a:t>9</a:t>
            </a:fld>
            <a:endParaRPr lang="en-US"/>
          </a:p>
        </p:txBody>
      </p:sp>
    </p:spTree>
    <p:extLst>
      <p:ext uri="{BB962C8B-B14F-4D97-AF65-F5344CB8AC3E}">
        <p14:creationId xmlns:p14="http://schemas.microsoft.com/office/powerpoint/2010/main" val="4277703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2CF3080F-B032-4679-A867-72E830488A45}" type="datetimeFigureOut">
              <a:rPr lang="en-US"/>
              <a:pPr>
                <a:defRPr/>
              </a:pPr>
              <a:t>09/10/2016</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4B43CFCE-F6D0-4E4F-96B7-D9D5B9804E3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4DA9AA6-BF9E-4ADA-B869-0CCFAE556193}" type="datetimeFigureOut">
              <a:rPr lang="en-US"/>
              <a:pPr>
                <a:defRPr/>
              </a:pPr>
              <a:t>09/10/2016</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CE207DB2-EFAD-440E-8425-A683E8ED01E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BC8D647-B38F-421A-BA73-742625231FD0}" type="datetimeFigureOut">
              <a:rPr lang="en-US"/>
              <a:pPr>
                <a:defRPr/>
              </a:pPr>
              <a:t>09/10/2016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FC7151-97A5-4574-9EFD-FDFF12C1DB9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Date Placeholder 4"/>
          <p:cNvSpPr>
            <a:spLocks noGrp="1"/>
          </p:cNvSpPr>
          <p:nvPr>
            <p:ph type="dt" sz="half" idx="10"/>
          </p:nvPr>
        </p:nvSpPr>
        <p:spPr>
          <a:xfrm>
            <a:off x="457200" y="6245225"/>
            <a:ext cx="2133600" cy="476250"/>
          </a:xfrm>
        </p:spPr>
        <p:txBody>
          <a:bodyPr/>
          <a:lstStyle>
            <a:lvl1pPr>
              <a:defRPr smtClean="0"/>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smtClean="0"/>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pPr>
              <a:defRPr/>
            </a:pPr>
            <a:fld id="{99BEFF09-7559-4112-9508-A307BF05721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9A4A634-F287-47F0-9276-CA795803B88D}"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79F824-EEDA-4EB3-ACE9-43FF4C0285E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5B1D623E-6892-442E-ADCC-4B166591D77A}" type="datetimeFigureOut">
              <a:rPr lang="en-US"/>
              <a:pPr>
                <a:defRPr/>
              </a:pPr>
              <a:t>09/10/2016</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128305B9-15A7-4FA6-A767-451903057F0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B2278F3F-DB36-4117-8AA2-D3F2722DEA99}" type="datetimeFigureOut">
              <a:rPr lang="en-US"/>
              <a:pPr>
                <a:defRPr/>
              </a:pPr>
              <a:t>09/10/2016</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2A05D978-4F4A-44AF-AAA0-9A74E614C2F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B8C45E77-7E1C-4C36-A13C-5D154DDAAD83}" type="datetimeFigureOut">
              <a:rPr lang="en-US"/>
              <a:pPr>
                <a:defRPr/>
              </a:pPr>
              <a:t>09/10/2016</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0F82305F-BACC-4B25-8832-B326D234305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1338881A-6884-46CE-B831-6E1B7367DE1B}" type="datetimeFigureOut">
              <a:rPr lang="en-US"/>
              <a:pPr>
                <a:defRPr/>
              </a:pPr>
              <a:t>09/10/2016</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BC6AF738-1F17-4DF5-A937-B92937E958E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03D79D3D-DF7A-4ADE-BB5C-DE3C5CDD8F88}" type="datetimeFigureOut">
              <a:rPr lang="en-US"/>
              <a:pPr>
                <a:defRPr/>
              </a:pPr>
              <a:t>09/10/2016</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3C3F71D-3133-44E7-840B-01A5FA22786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1C4E1FCB-9AB6-427D-BB03-9C7FD656CD82}" type="datetimeFigureOut">
              <a:rPr lang="en-US"/>
              <a:pPr>
                <a:defRPr/>
              </a:pPr>
              <a:t>09/10/2016</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46F9D885-D1BB-45C7-B923-BF8298BE83F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0E6C3DDD-84EE-48A9-B66F-CC6CABB46851}" type="datetimeFigureOut">
              <a:rPr lang="en-US"/>
              <a:pPr>
                <a:defRPr/>
              </a:pPr>
              <a:t>09/10/2016</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3BD380DE-32DD-47B1-B0F8-E1C6B7B2C85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3579632D-4539-413E-A955-AEC309C774B6}" type="datetimeFigureOut">
              <a:rPr lang="en-US"/>
              <a:pPr>
                <a:defRPr/>
              </a:pPr>
              <a:t>09/10/2016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21B08FC8-B904-4D8F-8BFA-F43AF567155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97DA3C63-A7CF-4878-891D-18ECFFA3AC68}" type="datetimeFigureOut">
              <a:rPr lang="en-US"/>
              <a:pPr>
                <a:defRPr/>
              </a:pPr>
              <a:t>09/10/2016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A712C2FB-E15E-48DD-9DF7-12C20703131D}"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0" r:id="rId4"/>
    <p:sldLayoutId id="2147483686" r:id="rId5"/>
    <p:sldLayoutId id="2147483681" r:id="rId6"/>
    <p:sldLayoutId id="2147483687" r:id="rId7"/>
    <p:sldLayoutId id="2147483688" r:id="rId8"/>
    <p:sldLayoutId id="2147483689" r:id="rId9"/>
    <p:sldLayoutId id="2147483682" r:id="rId10"/>
    <p:sldLayoutId id="2147483690" r:id="rId11"/>
    <p:sldLayoutId id="2147483691" r:id="rId12"/>
    <p:sldLayoutId id="2147483692" r:id="rId13"/>
    <p:sldLayoutId id="2147483693" r:id="rId14"/>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65"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65"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65"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65"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65"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image" Target="../media/image28.jpe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ac.wwu.edu/~stephan/48state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Westward expansion</a:t>
            </a:r>
            <a:endParaRPr lang="en-US" dirty="0"/>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Social Studies Methods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eaLnBrk="1" hangingPunct="1">
              <a:defRPr/>
            </a:pPr>
            <a:r>
              <a:rPr lang="en-US" smtClean="0"/>
              <a:t>Factors affecting westward expansion</a:t>
            </a:r>
          </a:p>
        </p:txBody>
      </p:sp>
      <p:sp>
        <p:nvSpPr>
          <p:cNvPr id="9219" name="Rectangle 3"/>
          <p:cNvSpPr>
            <a:spLocks noGrp="1" noChangeArrowheads="1"/>
          </p:cNvSpPr>
          <p:nvPr>
            <p:ph type="body" idx="1"/>
          </p:nvPr>
        </p:nvSpPr>
        <p:spPr/>
        <p:txBody>
          <a:bodyPr/>
          <a:lstStyle/>
          <a:p>
            <a:pPr eaLnBrk="1" hangingPunct="1">
              <a:lnSpc>
                <a:spcPct val="90000"/>
              </a:lnSpc>
              <a:defRPr/>
            </a:pPr>
            <a:r>
              <a:rPr lang="en-US" sz="2400" b="1" smtClean="0"/>
              <a:t>Geographic and economic factors that influenced westward movement</a:t>
            </a:r>
            <a:endParaRPr lang="en-US" sz="2400" smtClean="0"/>
          </a:p>
          <a:p>
            <a:pPr lvl="1" eaLnBrk="1" hangingPunct="1">
              <a:lnSpc>
                <a:spcPct val="90000"/>
              </a:lnSpc>
              <a:defRPr/>
            </a:pPr>
            <a:r>
              <a:rPr lang="en-US" sz="2000" smtClean="0"/>
              <a:t>Population growth in the eastern states</a:t>
            </a:r>
          </a:p>
          <a:p>
            <a:pPr lvl="1" eaLnBrk="1" hangingPunct="1">
              <a:lnSpc>
                <a:spcPct val="90000"/>
              </a:lnSpc>
              <a:defRPr/>
            </a:pPr>
            <a:r>
              <a:rPr lang="en-US" sz="2000" smtClean="0"/>
              <a:t>Availability of cheap, fertile land</a:t>
            </a:r>
          </a:p>
          <a:p>
            <a:pPr lvl="1" eaLnBrk="1" hangingPunct="1">
              <a:lnSpc>
                <a:spcPct val="90000"/>
              </a:lnSpc>
              <a:defRPr/>
            </a:pPr>
            <a:r>
              <a:rPr lang="en-US" sz="2000" smtClean="0"/>
              <a:t>Economic opportunity, e.g., gold (California Gold Rush), logging, farming, freedom (for runaway slaves)</a:t>
            </a:r>
          </a:p>
          <a:p>
            <a:pPr lvl="1" eaLnBrk="1" hangingPunct="1">
              <a:lnSpc>
                <a:spcPct val="90000"/>
              </a:lnSpc>
              <a:defRPr/>
            </a:pPr>
            <a:r>
              <a:rPr lang="en-US" sz="2000" smtClean="0"/>
              <a:t>Cheaper and faster transportation, e.g., rivers and canals (Erie Canal), steamboats</a:t>
            </a:r>
          </a:p>
          <a:p>
            <a:pPr lvl="1" eaLnBrk="1" hangingPunct="1">
              <a:lnSpc>
                <a:spcPct val="90000"/>
              </a:lnSpc>
              <a:defRPr/>
            </a:pPr>
            <a:r>
              <a:rPr lang="en-US" sz="2000" smtClean="0"/>
              <a:t>Knowledge of overland trails (Oregon and Santa Fe)</a:t>
            </a:r>
          </a:p>
          <a:p>
            <a:pPr lvl="1" eaLnBrk="1" hangingPunct="1">
              <a:lnSpc>
                <a:spcPct val="90000"/>
              </a:lnSpc>
              <a:defRPr/>
            </a:pPr>
            <a:r>
              <a:rPr lang="en-US" sz="2000" smtClean="0"/>
              <a:t>Belief in the right of “Manifest Destiny”—The idea that expansion was for the good of the country and was the right of the country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1000" fill="hold"/>
                                        <p:tgtEl>
                                          <p:spTgt spid="9219">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921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2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 calcmode="lin" valueType="num">
                                      <p:cBhvr>
                                        <p:cTn id="14" dur="1000" fill="hold"/>
                                        <p:tgtEl>
                                          <p:spTgt spid="9219">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9219">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921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1000" fill="hold"/>
                                        <p:tgtEl>
                                          <p:spTgt spid="9219">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9219">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 calcmode="lin" valueType="num">
                                      <p:cBhvr>
                                        <p:cTn id="28" dur="1000" fill="hold"/>
                                        <p:tgtEl>
                                          <p:spTgt spid="9219">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9219">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921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 calcmode="lin" valueType="num">
                                      <p:cBhvr>
                                        <p:cTn id="35" dur="1000" fill="hold"/>
                                        <p:tgtEl>
                                          <p:spTgt spid="9219">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9219">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9219">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9219">
                                            <p:txEl>
                                              <p:pRg st="5" end="5"/>
                                            </p:txEl>
                                          </p:spTgt>
                                        </p:tgtEl>
                                        <p:attrNameLst>
                                          <p:attrName>style.visibility</p:attrName>
                                        </p:attrNameLst>
                                      </p:cBhvr>
                                      <p:to>
                                        <p:strVal val="visible"/>
                                      </p:to>
                                    </p:set>
                                    <p:anim calcmode="lin" valueType="num">
                                      <p:cBhvr>
                                        <p:cTn id="42" dur="1000" fill="hold"/>
                                        <p:tgtEl>
                                          <p:spTgt spid="9219">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9219">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9219">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9219">
                                            <p:txEl>
                                              <p:pRg st="6" end="6"/>
                                            </p:txEl>
                                          </p:spTgt>
                                        </p:tgtEl>
                                        <p:attrNameLst>
                                          <p:attrName>style.visibility</p:attrName>
                                        </p:attrNameLst>
                                      </p:cBhvr>
                                      <p:to>
                                        <p:strVal val="visible"/>
                                      </p:to>
                                    </p:set>
                                    <p:anim calcmode="lin" valueType="num">
                                      <p:cBhvr>
                                        <p:cTn id="49" dur="1000" fill="hold"/>
                                        <p:tgtEl>
                                          <p:spTgt spid="9219">
                                            <p:txEl>
                                              <p:pRg st="6" end="6"/>
                                            </p:txEl>
                                          </p:spTgt>
                                        </p:tgtEl>
                                        <p:attrNameLst>
                                          <p:attrName>ppt_w</p:attrName>
                                        </p:attrNameLst>
                                      </p:cBhvr>
                                      <p:tavLst>
                                        <p:tav tm="0">
                                          <p:val>
                                            <p:strVal val="#ppt_w+.3"/>
                                          </p:val>
                                        </p:tav>
                                        <p:tav tm="100000">
                                          <p:val>
                                            <p:strVal val="#ppt_w"/>
                                          </p:val>
                                        </p:tav>
                                      </p:tavLst>
                                    </p:anim>
                                    <p:anim calcmode="lin" valueType="num">
                                      <p:cBhvr>
                                        <p:cTn id="50" dur="1000" fill="hold"/>
                                        <p:tgtEl>
                                          <p:spTgt spid="9219">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Cotton%20Gin"/>
          <p:cNvPicPr>
            <a:picLocks noChangeAspect="1" noChangeArrowheads="1"/>
          </p:cNvPicPr>
          <p:nvPr/>
        </p:nvPicPr>
        <p:blipFill>
          <a:blip r:embed="rId3" cstate="print"/>
          <a:srcRect/>
          <a:stretch>
            <a:fillRect/>
          </a:stretch>
        </p:blipFill>
        <p:spPr bwMode="auto">
          <a:xfrm>
            <a:off x="5486400" y="3733800"/>
            <a:ext cx="3438525" cy="3009900"/>
          </a:xfrm>
          <a:prstGeom prst="rect">
            <a:avLst/>
          </a:prstGeom>
          <a:noFill/>
          <a:ln w="9525">
            <a:noFill/>
            <a:miter lim="800000"/>
            <a:headEnd/>
            <a:tailEnd/>
          </a:ln>
        </p:spPr>
      </p:pic>
      <p:sp>
        <p:nvSpPr>
          <p:cNvPr id="10242" name="Rectangle 2"/>
          <p:cNvSpPr>
            <a:spLocks noGrp="1" noChangeArrowheads="1"/>
          </p:cNvSpPr>
          <p:nvPr>
            <p:ph type="title"/>
          </p:nvPr>
        </p:nvSpPr>
        <p:spPr/>
        <p:txBody>
          <a:bodyPr/>
          <a:lstStyle/>
          <a:p>
            <a:pPr eaLnBrk="1" hangingPunct="1">
              <a:defRPr/>
            </a:pPr>
            <a:r>
              <a:rPr lang="en-US" smtClean="0"/>
              <a:t>Important Inventions</a:t>
            </a:r>
          </a:p>
        </p:txBody>
      </p:sp>
      <p:sp>
        <p:nvSpPr>
          <p:cNvPr id="10243" name="Rectangle 3"/>
          <p:cNvSpPr>
            <a:spLocks noGrp="1" noChangeArrowheads="1"/>
          </p:cNvSpPr>
          <p:nvPr>
            <p:ph type="body" idx="1"/>
          </p:nvPr>
        </p:nvSpPr>
        <p:spPr/>
        <p:txBody>
          <a:bodyPr/>
          <a:lstStyle/>
          <a:p>
            <a:pPr eaLnBrk="1" hangingPunct="1">
              <a:defRPr/>
            </a:pPr>
            <a:r>
              <a:rPr lang="en-US" sz="2800" smtClean="0"/>
              <a:t>The cotton gin was invented by Eli Whitney. It increased the production of cotton and thus increased the need for slave labor to cultivate and pick the cotton.</a:t>
            </a:r>
          </a:p>
        </p:txBody>
      </p:sp>
      <p:pic>
        <p:nvPicPr>
          <p:cNvPr id="12293" name="Picture 7" descr="Eli Whitney"/>
          <p:cNvPicPr>
            <a:picLocks noChangeAspect="1" noChangeArrowheads="1"/>
          </p:cNvPicPr>
          <p:nvPr/>
        </p:nvPicPr>
        <p:blipFill>
          <a:blip r:embed="rId4" cstate="print"/>
          <a:srcRect/>
          <a:stretch>
            <a:fillRect/>
          </a:stretch>
        </p:blipFill>
        <p:spPr bwMode="auto">
          <a:xfrm>
            <a:off x="228600" y="3733800"/>
            <a:ext cx="2505075" cy="2867025"/>
          </a:xfrm>
          <a:prstGeom prst="rect">
            <a:avLst/>
          </a:prstGeom>
          <a:noFill/>
          <a:ln w="9525">
            <a:noFill/>
            <a:miter lim="800000"/>
            <a:headEnd/>
            <a:tailEnd/>
          </a:ln>
        </p:spPr>
      </p:pic>
      <p:pic>
        <p:nvPicPr>
          <p:cNvPr id="12294" name="Picture 9" descr="cotton%20seed%20and%20fibre"/>
          <p:cNvPicPr>
            <a:picLocks noChangeAspect="1" noChangeArrowheads="1"/>
          </p:cNvPicPr>
          <p:nvPr/>
        </p:nvPicPr>
        <p:blipFill>
          <a:blip r:embed="rId5" cstate="print"/>
          <a:srcRect/>
          <a:stretch>
            <a:fillRect/>
          </a:stretch>
        </p:blipFill>
        <p:spPr bwMode="auto">
          <a:xfrm>
            <a:off x="3048000" y="4953000"/>
            <a:ext cx="2133600" cy="1670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1000" fill="hold"/>
                                        <p:tgtEl>
                                          <p:spTgt spid="1024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024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02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mtClean="0"/>
              <a:t>Important Inventions</a:t>
            </a:r>
          </a:p>
        </p:txBody>
      </p:sp>
      <p:sp>
        <p:nvSpPr>
          <p:cNvPr id="11267" name="Rectangle 3"/>
          <p:cNvSpPr>
            <a:spLocks noGrp="1" noChangeArrowheads="1"/>
          </p:cNvSpPr>
          <p:nvPr>
            <p:ph type="body" idx="1"/>
          </p:nvPr>
        </p:nvSpPr>
        <p:spPr/>
        <p:txBody>
          <a:bodyPr/>
          <a:lstStyle/>
          <a:p>
            <a:pPr eaLnBrk="1" hangingPunct="1">
              <a:defRPr/>
            </a:pPr>
            <a:r>
              <a:rPr lang="en-US" smtClean="0"/>
              <a:t>Jo Anderson (a slave) and Cyrus McCormick worked to invent the reaper. The reaper increased the productivity of the American farmer.</a:t>
            </a:r>
          </a:p>
        </p:txBody>
      </p:sp>
      <p:pic>
        <p:nvPicPr>
          <p:cNvPr id="13316" name="Picture 7" descr="cymccorm"/>
          <p:cNvPicPr>
            <a:picLocks noChangeAspect="1" noChangeArrowheads="1"/>
          </p:cNvPicPr>
          <p:nvPr/>
        </p:nvPicPr>
        <p:blipFill>
          <a:blip r:embed="rId3" cstate="print"/>
          <a:srcRect/>
          <a:stretch>
            <a:fillRect/>
          </a:stretch>
        </p:blipFill>
        <p:spPr bwMode="auto">
          <a:xfrm>
            <a:off x="7086600" y="4800600"/>
            <a:ext cx="1590675" cy="1704975"/>
          </a:xfrm>
          <a:prstGeom prst="rect">
            <a:avLst/>
          </a:prstGeom>
          <a:noFill/>
          <a:ln w="9525">
            <a:noFill/>
            <a:miter lim="800000"/>
            <a:headEnd/>
            <a:tailEnd/>
          </a:ln>
        </p:spPr>
      </p:pic>
      <p:pic>
        <p:nvPicPr>
          <p:cNvPr id="13317" name="Picture 9" descr="reaper"/>
          <p:cNvPicPr>
            <a:picLocks noChangeAspect="1" noChangeArrowheads="1"/>
          </p:cNvPicPr>
          <p:nvPr/>
        </p:nvPicPr>
        <p:blipFill>
          <a:blip r:embed="rId4" cstate="print"/>
          <a:srcRect/>
          <a:stretch>
            <a:fillRect/>
          </a:stretch>
        </p:blipFill>
        <p:spPr bwMode="auto">
          <a:xfrm>
            <a:off x="381000" y="3962400"/>
            <a:ext cx="3276600" cy="2457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1000" fill="hold"/>
                                        <p:tgtEl>
                                          <p:spTgt spid="1126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126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12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mtClean="0"/>
              <a:t>Famous Inventions</a:t>
            </a:r>
          </a:p>
        </p:txBody>
      </p:sp>
      <p:sp>
        <p:nvSpPr>
          <p:cNvPr id="12291" name="Rectangle 3"/>
          <p:cNvSpPr>
            <a:spLocks noGrp="1" noChangeArrowheads="1"/>
          </p:cNvSpPr>
          <p:nvPr>
            <p:ph type="body" idx="1"/>
          </p:nvPr>
        </p:nvSpPr>
        <p:spPr/>
        <p:txBody>
          <a:bodyPr/>
          <a:lstStyle/>
          <a:p>
            <a:pPr eaLnBrk="1" hangingPunct="1">
              <a:defRPr/>
            </a:pPr>
            <a:r>
              <a:rPr lang="en-US" sz="2400" smtClean="0"/>
              <a:t>The steamboat was improved by Robert Fulton. It eventually provided faster river transportation that connected Southern plantations and farms to Northern industries and Western territories.</a:t>
            </a:r>
          </a:p>
          <a:p>
            <a:pPr eaLnBrk="1" hangingPunct="1">
              <a:defRPr/>
            </a:pPr>
            <a:r>
              <a:rPr lang="en-US" sz="2400" smtClean="0"/>
              <a:t>The steam locomotive provided faster land transportation. </a:t>
            </a:r>
          </a:p>
          <a:p>
            <a:pPr eaLnBrk="1" hangingPunct="1">
              <a:buFont typeface="Wingdings" pitchFamily="2" charset="2"/>
              <a:buNone/>
              <a:defRPr/>
            </a:pPr>
            <a:endParaRPr lang="en-US" sz="2400" smtClean="0"/>
          </a:p>
        </p:txBody>
      </p:sp>
      <p:pic>
        <p:nvPicPr>
          <p:cNvPr id="14340" name="Picture 5" descr="Robert Fulton"/>
          <p:cNvPicPr>
            <a:picLocks noChangeAspect="1" noChangeArrowheads="1"/>
          </p:cNvPicPr>
          <p:nvPr/>
        </p:nvPicPr>
        <p:blipFill>
          <a:blip r:embed="rId3" cstate="print"/>
          <a:srcRect/>
          <a:stretch>
            <a:fillRect/>
          </a:stretch>
        </p:blipFill>
        <p:spPr bwMode="auto">
          <a:xfrm>
            <a:off x="3657600" y="4648200"/>
            <a:ext cx="1714500" cy="2190750"/>
          </a:xfrm>
          <a:prstGeom prst="rect">
            <a:avLst/>
          </a:prstGeom>
          <a:noFill/>
          <a:ln w="9525">
            <a:noFill/>
            <a:miter lim="800000"/>
            <a:headEnd/>
            <a:tailEnd/>
          </a:ln>
        </p:spPr>
      </p:pic>
      <p:pic>
        <p:nvPicPr>
          <p:cNvPr id="14341" name="Picture 7" descr="d_robert-fulton"/>
          <p:cNvPicPr>
            <a:picLocks noChangeAspect="1" noChangeArrowheads="1"/>
          </p:cNvPicPr>
          <p:nvPr/>
        </p:nvPicPr>
        <p:blipFill>
          <a:blip r:embed="rId4" cstate="print"/>
          <a:srcRect/>
          <a:stretch>
            <a:fillRect/>
          </a:stretch>
        </p:blipFill>
        <p:spPr bwMode="auto">
          <a:xfrm>
            <a:off x="6553200" y="4876800"/>
            <a:ext cx="2057400" cy="1828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1000" fill="hold"/>
                                        <p:tgtEl>
                                          <p:spTgt spid="1229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29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2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2291">
                                            <p:txEl>
                                              <p:pRg st="1" end="1"/>
                                            </p:txEl>
                                          </p:spTgt>
                                        </p:tgtEl>
                                        <p:attrNameLst>
                                          <p:attrName>style.visibility</p:attrName>
                                        </p:attrNameLst>
                                      </p:cBhvr>
                                      <p:to>
                                        <p:strVal val="visible"/>
                                      </p:to>
                                    </p:set>
                                    <p:anim calcmode="lin" valueType="num">
                                      <p:cBhvr>
                                        <p:cTn id="14" dur="1000" fill="hold"/>
                                        <p:tgtEl>
                                          <p:spTgt spid="12291">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12291">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22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mtClean="0"/>
              <a:t>Gold Rush-1849 - 1870</a:t>
            </a:r>
          </a:p>
        </p:txBody>
      </p:sp>
      <p:sp>
        <p:nvSpPr>
          <p:cNvPr id="6147" name="Rectangle 3"/>
          <p:cNvSpPr>
            <a:spLocks noGrp="1" noChangeArrowheads="1"/>
          </p:cNvSpPr>
          <p:nvPr>
            <p:ph type="body" sz="half" idx="1"/>
          </p:nvPr>
        </p:nvSpPr>
        <p:spPr/>
        <p:txBody>
          <a:bodyPr/>
          <a:lstStyle/>
          <a:p>
            <a:pPr eaLnBrk="1" hangingPunct="1">
              <a:lnSpc>
                <a:spcPct val="90000"/>
              </a:lnSpc>
              <a:defRPr/>
            </a:pPr>
            <a:r>
              <a:rPr lang="en-US" sz="2000" smtClean="0"/>
              <a:t>Gold was discovered in California in 1849.</a:t>
            </a:r>
          </a:p>
          <a:p>
            <a:pPr eaLnBrk="1" hangingPunct="1">
              <a:lnSpc>
                <a:spcPct val="90000"/>
              </a:lnSpc>
              <a:defRPr/>
            </a:pPr>
            <a:r>
              <a:rPr lang="en-US" sz="2000" smtClean="0"/>
              <a:t>The Comstock Lode, a Bonanza, was later discovered.</a:t>
            </a:r>
          </a:p>
          <a:p>
            <a:pPr eaLnBrk="1" hangingPunct="1">
              <a:lnSpc>
                <a:spcPct val="90000"/>
              </a:lnSpc>
              <a:defRPr/>
            </a:pPr>
            <a:r>
              <a:rPr lang="en-US" sz="2000" smtClean="0"/>
              <a:t>People who moved west to mine are called miners.</a:t>
            </a:r>
          </a:p>
          <a:p>
            <a:pPr eaLnBrk="1" hangingPunct="1">
              <a:lnSpc>
                <a:spcPct val="90000"/>
              </a:lnSpc>
              <a:defRPr/>
            </a:pPr>
            <a:r>
              <a:rPr lang="en-US" sz="2000" smtClean="0"/>
              <a:t>Immigrants, such as Mexicans, Chinese and the Irish, went to work in the mines.</a:t>
            </a:r>
          </a:p>
          <a:p>
            <a:pPr eaLnBrk="1" hangingPunct="1">
              <a:lnSpc>
                <a:spcPct val="90000"/>
              </a:lnSpc>
              <a:defRPr/>
            </a:pPr>
            <a:r>
              <a:rPr lang="en-US" sz="2000" smtClean="0"/>
              <a:t>Immigrants were treated poorly with long hours, low pay and very dangerous work.</a:t>
            </a:r>
          </a:p>
          <a:p>
            <a:pPr eaLnBrk="1" hangingPunct="1">
              <a:lnSpc>
                <a:spcPct val="90000"/>
              </a:lnSpc>
              <a:defRPr/>
            </a:pPr>
            <a:endParaRPr lang="en-US" sz="2000" smtClean="0"/>
          </a:p>
          <a:p>
            <a:pPr eaLnBrk="1" hangingPunct="1">
              <a:lnSpc>
                <a:spcPct val="90000"/>
              </a:lnSpc>
              <a:buFontTx/>
              <a:buNone/>
              <a:defRPr/>
            </a:pPr>
            <a:endParaRPr lang="en-US" sz="2000" smtClean="0"/>
          </a:p>
        </p:txBody>
      </p:sp>
      <p:pic>
        <p:nvPicPr>
          <p:cNvPr id="15364" name="Picture 6" descr="49ers-gold rush flyer"/>
          <p:cNvPicPr>
            <a:picLocks noGrp="1" noChangeAspect="1" noChangeArrowheads="1"/>
          </p:cNvPicPr>
          <p:nvPr>
            <p:ph sz="half" idx="2"/>
          </p:nvPr>
        </p:nvPicPr>
        <p:blipFill>
          <a:blip r:embed="rId3" cstate="print"/>
          <a:srcRect/>
          <a:stretch>
            <a:fillRect/>
          </a:stretch>
        </p:blipFill>
        <p:spPr>
          <a:xfrm>
            <a:off x="4619625" y="1295400"/>
            <a:ext cx="4095750" cy="5133975"/>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p:txBody>
          <a:bodyPr/>
          <a:lstStyle/>
          <a:p>
            <a:pPr eaLnBrk="1" hangingPunct="1">
              <a:defRPr/>
            </a:pPr>
            <a:r>
              <a:rPr lang="en-US" smtClean="0"/>
              <a:t>African Americans Moved West.</a:t>
            </a:r>
          </a:p>
        </p:txBody>
      </p:sp>
      <p:pic>
        <p:nvPicPr>
          <p:cNvPr id="16387" name="Picture 13" descr="af ams go to kansas as a colony"/>
          <p:cNvPicPr>
            <a:picLocks noChangeAspect="1" noChangeArrowheads="1"/>
          </p:cNvPicPr>
          <p:nvPr/>
        </p:nvPicPr>
        <p:blipFill>
          <a:blip r:embed="rId3" cstate="print"/>
          <a:srcRect/>
          <a:stretch>
            <a:fillRect/>
          </a:stretch>
        </p:blipFill>
        <p:spPr bwMode="auto">
          <a:xfrm>
            <a:off x="457200" y="1295400"/>
            <a:ext cx="3771900" cy="4978400"/>
          </a:xfrm>
          <a:prstGeom prst="rect">
            <a:avLst/>
          </a:prstGeom>
          <a:noFill/>
          <a:ln w="9525">
            <a:noFill/>
            <a:miter lim="800000"/>
            <a:headEnd/>
            <a:tailEnd/>
          </a:ln>
        </p:spPr>
      </p:pic>
      <p:pic>
        <p:nvPicPr>
          <p:cNvPr id="16388" name="Picture 16" descr="af ams homesteaders"/>
          <p:cNvPicPr>
            <a:picLocks noChangeAspect="1" noChangeArrowheads="1"/>
          </p:cNvPicPr>
          <p:nvPr/>
        </p:nvPicPr>
        <p:blipFill>
          <a:blip r:embed="rId4" cstate="print"/>
          <a:srcRect/>
          <a:stretch>
            <a:fillRect/>
          </a:stretch>
        </p:blipFill>
        <p:spPr bwMode="auto">
          <a:xfrm>
            <a:off x="4800600" y="1295400"/>
            <a:ext cx="3957638"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2" name="Rectangle 8"/>
          <p:cNvSpPr>
            <a:spLocks noGrp="1" noChangeArrowheads="1"/>
          </p:cNvSpPr>
          <p:nvPr>
            <p:ph type="title"/>
          </p:nvPr>
        </p:nvSpPr>
        <p:spPr/>
        <p:txBody>
          <a:bodyPr>
            <a:normAutofit fontScale="90000"/>
          </a:bodyPr>
          <a:lstStyle/>
          <a:p>
            <a:pPr eaLnBrk="1" hangingPunct="1">
              <a:defRPr/>
            </a:pPr>
            <a:r>
              <a:rPr lang="en-US" sz="3200" smtClean="0"/>
              <a:t>African Americans were called</a:t>
            </a:r>
            <a:r>
              <a:rPr lang="en-US" sz="4000" smtClean="0"/>
              <a:t> Exodusters.</a:t>
            </a:r>
          </a:p>
        </p:txBody>
      </p:sp>
      <p:sp>
        <p:nvSpPr>
          <p:cNvPr id="21513" name="Rectangle 9"/>
          <p:cNvSpPr>
            <a:spLocks noGrp="1" noChangeArrowheads="1"/>
          </p:cNvSpPr>
          <p:nvPr>
            <p:ph type="body" sz="half" idx="1"/>
          </p:nvPr>
        </p:nvSpPr>
        <p:spPr/>
        <p:txBody>
          <a:bodyPr/>
          <a:lstStyle/>
          <a:p>
            <a:pPr eaLnBrk="1" hangingPunct="1">
              <a:defRPr/>
            </a:pPr>
            <a:r>
              <a:rPr lang="en-US" sz="2400" smtClean="0"/>
              <a:t>Many African Americans moved to the West from the 1840s to late 1890s.</a:t>
            </a:r>
          </a:p>
          <a:p>
            <a:pPr eaLnBrk="1" hangingPunct="1">
              <a:defRPr/>
            </a:pPr>
            <a:r>
              <a:rPr lang="en-US" sz="2400" smtClean="0"/>
              <a:t>They were escaping the difficult life in the South where Whites practiced Jim Crow Laws and denied African Americans their new Constitutional Rights.</a:t>
            </a:r>
          </a:p>
          <a:p>
            <a:pPr eaLnBrk="1" hangingPunct="1">
              <a:defRPr/>
            </a:pPr>
            <a:endParaRPr lang="en-US" sz="2400" smtClean="0"/>
          </a:p>
        </p:txBody>
      </p:sp>
      <p:pic>
        <p:nvPicPr>
          <p:cNvPr id="17412" name="Picture 11" descr="book cover-exos move after recnstrxn"/>
          <p:cNvPicPr>
            <a:picLocks noChangeAspect="1" noChangeArrowheads="1"/>
          </p:cNvPicPr>
          <p:nvPr/>
        </p:nvPicPr>
        <p:blipFill>
          <a:blip r:embed="rId3" cstate="print"/>
          <a:srcRect/>
          <a:stretch>
            <a:fillRect/>
          </a:stretch>
        </p:blipFill>
        <p:spPr bwMode="auto">
          <a:xfrm>
            <a:off x="4913313" y="1600200"/>
            <a:ext cx="3638550" cy="490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Grp="1" noChangeArrowheads="1"/>
          </p:cNvSpPr>
          <p:nvPr>
            <p:ph type="title"/>
          </p:nvPr>
        </p:nvSpPr>
        <p:spPr/>
        <p:txBody>
          <a:bodyPr>
            <a:normAutofit fontScale="90000"/>
          </a:bodyPr>
          <a:lstStyle/>
          <a:p>
            <a:pPr eaLnBrk="1" hangingPunct="1">
              <a:defRPr/>
            </a:pPr>
            <a:r>
              <a:rPr lang="en-US" sz="4000" smtClean="0"/>
              <a:t>Exodusters waiting for a steamship.</a:t>
            </a:r>
          </a:p>
        </p:txBody>
      </p:sp>
      <p:pic>
        <p:nvPicPr>
          <p:cNvPr id="18435" name="Picture 7" descr="exodusters waiting for a steamship"/>
          <p:cNvPicPr>
            <a:picLocks noChangeAspect="1" noChangeArrowheads="1"/>
          </p:cNvPicPr>
          <p:nvPr/>
        </p:nvPicPr>
        <p:blipFill>
          <a:blip r:embed="rId3" cstate="print"/>
          <a:srcRect/>
          <a:stretch>
            <a:fillRect/>
          </a:stretch>
        </p:blipFill>
        <p:spPr bwMode="auto">
          <a:xfrm>
            <a:off x="1295400" y="1295400"/>
            <a:ext cx="6553200" cy="501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The Homestead Act of 1862.</a:t>
            </a:r>
          </a:p>
        </p:txBody>
      </p:sp>
      <p:pic>
        <p:nvPicPr>
          <p:cNvPr id="24579" name="Picture 4" descr="homestead_act law"/>
          <p:cNvPicPr>
            <a:picLocks noChangeAspect="1" noChangeArrowheads="1"/>
          </p:cNvPicPr>
          <p:nvPr/>
        </p:nvPicPr>
        <p:blipFill>
          <a:blip r:embed="rId3" cstate="print"/>
          <a:stretch>
            <a:fillRect/>
          </a:stretch>
        </p:blipFill>
        <p:spPr bwMode="auto">
          <a:xfrm>
            <a:off x="2667000" y="1273039"/>
            <a:ext cx="4038600" cy="55852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title"/>
          </p:nvPr>
        </p:nvSpPr>
        <p:spPr/>
        <p:txBody>
          <a:bodyPr/>
          <a:lstStyle/>
          <a:p>
            <a:pPr eaLnBrk="1" hangingPunct="1"/>
            <a:r>
              <a:rPr lang="en-US" smtClean="0"/>
              <a:t>An application for land.</a:t>
            </a:r>
          </a:p>
        </p:txBody>
      </p:sp>
      <p:sp>
        <p:nvSpPr>
          <p:cNvPr id="25603" name="Rectangle 6"/>
          <p:cNvSpPr>
            <a:spLocks noGrp="1" noChangeArrowheads="1"/>
          </p:cNvSpPr>
          <p:nvPr>
            <p:ph type="body" sz="half" idx="1"/>
          </p:nvPr>
        </p:nvSpPr>
        <p:spPr/>
        <p:txBody>
          <a:bodyPr/>
          <a:lstStyle/>
          <a:p>
            <a:pPr eaLnBrk="1" hangingPunct="1">
              <a:lnSpc>
                <a:spcPct val="90000"/>
              </a:lnSpc>
            </a:pPr>
            <a:r>
              <a:rPr lang="en-US" sz="2800" smtClean="0"/>
              <a:t>People staked their claim by finding a section of land that was marked.</a:t>
            </a:r>
          </a:p>
          <a:p>
            <a:pPr eaLnBrk="1" hangingPunct="1">
              <a:lnSpc>
                <a:spcPct val="90000"/>
              </a:lnSpc>
            </a:pPr>
            <a:r>
              <a:rPr lang="en-US" sz="2800" smtClean="0"/>
              <a:t>Then they registered the piece of land with the government.</a:t>
            </a:r>
          </a:p>
          <a:p>
            <a:pPr eaLnBrk="1" hangingPunct="1">
              <a:lnSpc>
                <a:spcPct val="90000"/>
              </a:lnSpc>
            </a:pPr>
            <a:r>
              <a:rPr lang="en-US" sz="2800" smtClean="0"/>
              <a:t>After cultivating the land for five years, it was theirs for free.</a:t>
            </a:r>
          </a:p>
        </p:txBody>
      </p:sp>
      <p:pic>
        <p:nvPicPr>
          <p:cNvPr id="25604" name="Picture 8" descr="Homestead act purchase"/>
          <p:cNvPicPr>
            <a:picLocks noGrp="1" noChangeAspect="1" noChangeArrowheads="1"/>
          </p:cNvPicPr>
          <p:nvPr>
            <p:ph sz="half" idx="2"/>
          </p:nvPr>
        </p:nvPicPr>
        <p:blipFill>
          <a:blip r:embed="rId3" cstate="print"/>
          <a:srcRect/>
          <a:stretch>
            <a:fillRect/>
          </a:stretch>
        </p:blipFill>
        <p:spPr>
          <a:xfrm>
            <a:off x="4416425" y="1400175"/>
            <a:ext cx="4502150" cy="4924425"/>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762000"/>
          </a:xfrm>
        </p:spPr>
        <p:txBody>
          <a:bodyPr/>
          <a:lstStyle/>
          <a:p>
            <a:r>
              <a:rPr lang="en-US" dirty="0" smtClean="0"/>
              <a:t>GPS Standards</a:t>
            </a:r>
            <a:endParaRPr lang="en-US" dirty="0"/>
          </a:p>
        </p:txBody>
      </p:sp>
      <p:sp>
        <p:nvSpPr>
          <p:cNvPr id="3" name="Content Placeholder 2"/>
          <p:cNvSpPr>
            <a:spLocks noGrp="1"/>
          </p:cNvSpPr>
          <p:nvPr>
            <p:ph idx="1"/>
          </p:nvPr>
        </p:nvSpPr>
        <p:spPr>
          <a:xfrm>
            <a:off x="0" y="1143000"/>
            <a:ext cx="9144000" cy="5562600"/>
          </a:xfrm>
        </p:spPr>
        <p:txBody>
          <a:bodyPr/>
          <a:lstStyle/>
          <a:p>
            <a:r>
              <a:rPr lang="en-US" b="1" dirty="0" smtClean="0"/>
              <a:t>SS4H6 The student will explain westward expansion of America between 1801 and 1861. </a:t>
            </a:r>
            <a:endParaRPr lang="en-US" dirty="0" smtClean="0"/>
          </a:p>
          <a:p>
            <a:r>
              <a:rPr lang="en-US" sz="1400" dirty="0" smtClean="0"/>
              <a:t> a. Describe territorial expansion with emphasis on the Louisiana Purchase, the Lewis and Clark expedition, and the acquisitions of Texas (the Alamo and independence), Oregon (Oregon Trail), and California (Gold Rush and the development of mining towns). </a:t>
            </a:r>
          </a:p>
          <a:p>
            <a:r>
              <a:rPr lang="en-US" sz="1400" dirty="0" smtClean="0"/>
              <a:t> b. Describe the impact of the steamboat, the steam locomotive, and the telegraph on life in America. </a:t>
            </a:r>
          </a:p>
          <a:p>
            <a:r>
              <a:rPr lang="en-US" sz="1400" dirty="0" smtClean="0"/>
              <a:t> c. Describe the impact of westward expansion on Native Americans. </a:t>
            </a:r>
          </a:p>
          <a:p>
            <a:r>
              <a:rPr lang="en-US" dirty="0" smtClean="0"/>
              <a:t> </a:t>
            </a:r>
            <a:r>
              <a:rPr lang="en-US" b="1" dirty="0" smtClean="0"/>
              <a:t>SS5H3 The student will describe how life changed in America at the turn of the century. </a:t>
            </a:r>
            <a:endParaRPr lang="en-US" dirty="0" smtClean="0"/>
          </a:p>
          <a:p>
            <a:r>
              <a:rPr lang="en-US" sz="1400" dirty="0" smtClean="0"/>
              <a:t> a. Describe the role of the cattle trails in the late 19th century; include the Black Cowboys of Texas, the Great Western Cattle Trail, and the Chisholm Trail. </a:t>
            </a:r>
          </a:p>
          <a:p>
            <a:r>
              <a:rPr lang="en-US" sz="1400" dirty="0" smtClean="0"/>
              <a:t> b. Describe the impact on American life of the Wright brothers (flight), George Washington Carver (science), Alexander Graham Bell (communication), and Thomas Edison (electricity). </a:t>
            </a:r>
          </a:p>
          <a:p>
            <a:r>
              <a:rPr lang="en-US" sz="1400" dirty="0" smtClean="0"/>
              <a:t> c. Explain how William McKinley and Theodore Roosevelt expanded America’s role in the world; include the Spanish-American War and the building of the Panama Canal. </a:t>
            </a:r>
          </a:p>
          <a:p>
            <a:r>
              <a:rPr lang="en-US" sz="1400" dirty="0" smtClean="0"/>
              <a:t> d. Describe the reasons people emigrated to the United States, from where they emigrated, and where they settled. </a:t>
            </a:r>
          </a:p>
          <a:p>
            <a:r>
              <a:rPr lang="en-US" sz="1400" dirty="0" smtClean="0"/>
              <a:t> e. Describe the impact of westward expansion on Native Americans; include the Battle of the Little Bighorn and the relocation of Native Americans to reservations.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Homestead Act Stamp.</a:t>
            </a:r>
          </a:p>
        </p:txBody>
      </p:sp>
      <p:pic>
        <p:nvPicPr>
          <p:cNvPr id="26627" name="Picture 4" descr="Homestead Act stamp"/>
          <p:cNvPicPr>
            <a:picLocks noChangeAspect="1" noChangeArrowheads="1"/>
          </p:cNvPicPr>
          <p:nvPr/>
        </p:nvPicPr>
        <p:blipFill>
          <a:blip r:embed="rId3" cstate="print"/>
          <a:srcRect/>
          <a:stretch>
            <a:fillRect/>
          </a:stretch>
        </p:blipFill>
        <p:spPr bwMode="auto">
          <a:xfrm>
            <a:off x="1143000" y="1752600"/>
            <a:ext cx="6981825"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Homesteaders.</a:t>
            </a:r>
          </a:p>
        </p:txBody>
      </p:sp>
      <p:sp>
        <p:nvSpPr>
          <p:cNvPr id="27651" name="Rectangle 3"/>
          <p:cNvSpPr>
            <a:spLocks noGrp="1" noChangeArrowheads="1"/>
          </p:cNvSpPr>
          <p:nvPr>
            <p:ph type="body" idx="1"/>
          </p:nvPr>
        </p:nvSpPr>
        <p:spPr/>
        <p:txBody>
          <a:bodyPr/>
          <a:lstStyle/>
          <a:p>
            <a:pPr eaLnBrk="1" hangingPunct="1"/>
            <a:r>
              <a:rPr lang="en-US" smtClean="0"/>
              <a:t>People moved West to stake their claim.</a:t>
            </a:r>
          </a:p>
        </p:txBody>
      </p:sp>
      <p:pic>
        <p:nvPicPr>
          <p:cNvPr id="27652" name="Picture 4" descr="homesteaders with wagon"/>
          <p:cNvPicPr>
            <a:picLocks noChangeAspect="1" noChangeArrowheads="1"/>
          </p:cNvPicPr>
          <p:nvPr/>
        </p:nvPicPr>
        <p:blipFill>
          <a:blip r:embed="rId3" cstate="print"/>
          <a:srcRect/>
          <a:stretch>
            <a:fillRect/>
          </a:stretch>
        </p:blipFill>
        <p:spPr bwMode="auto">
          <a:xfrm>
            <a:off x="2590800" y="2286000"/>
            <a:ext cx="3813175" cy="358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pPr eaLnBrk="1" hangingPunct="1"/>
            <a:r>
              <a:rPr lang="en-US" sz="4000" smtClean="0"/>
              <a:t>The Transcontinental Railroad finished in 1869.</a:t>
            </a:r>
          </a:p>
        </p:txBody>
      </p:sp>
      <p:pic>
        <p:nvPicPr>
          <p:cNvPr id="38915" name="Picture 4" descr="Transcontinental_railroad_route map of u"/>
          <p:cNvPicPr>
            <a:picLocks noChangeAspect="1" noChangeArrowheads="1"/>
          </p:cNvPicPr>
          <p:nvPr/>
        </p:nvPicPr>
        <p:blipFill>
          <a:blip r:embed="rId3" cstate="print"/>
          <a:srcRect/>
          <a:stretch>
            <a:fillRect/>
          </a:stretch>
        </p:blipFill>
        <p:spPr bwMode="auto">
          <a:xfrm>
            <a:off x="533400" y="1447800"/>
            <a:ext cx="8420100" cy="5211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8"/>
          <p:cNvSpPr>
            <a:spLocks noGrp="1" noChangeArrowheads="1"/>
          </p:cNvSpPr>
          <p:nvPr>
            <p:ph type="title"/>
          </p:nvPr>
        </p:nvSpPr>
        <p:spPr/>
        <p:txBody>
          <a:bodyPr>
            <a:normAutofit fontScale="90000"/>
          </a:bodyPr>
          <a:lstStyle/>
          <a:p>
            <a:pPr eaLnBrk="1" hangingPunct="1"/>
            <a:r>
              <a:rPr lang="en-US" sz="3200" smtClean="0"/>
              <a:t>Many Immigrants, such as Irish, Mexicans and Chinese were building the Railroad.</a:t>
            </a:r>
          </a:p>
        </p:txBody>
      </p:sp>
      <p:pic>
        <p:nvPicPr>
          <p:cNvPr id="39939" name="Picture 4" descr="building the railroad"/>
          <p:cNvPicPr>
            <a:picLocks noChangeAspect="1" noChangeArrowheads="1"/>
          </p:cNvPicPr>
          <p:nvPr/>
        </p:nvPicPr>
        <p:blipFill>
          <a:blip r:embed="rId3" cstate="print"/>
          <a:srcRect/>
          <a:stretch>
            <a:fillRect/>
          </a:stretch>
        </p:blipFill>
        <p:spPr bwMode="auto">
          <a:xfrm>
            <a:off x="2362200" y="1600200"/>
            <a:ext cx="3840163"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pPr eaLnBrk="1" hangingPunct="1"/>
            <a:r>
              <a:rPr lang="en-US" sz="4000" smtClean="0"/>
              <a:t>The Union Pacific meets the Central Pacific in Utah in 1869. </a:t>
            </a:r>
          </a:p>
        </p:txBody>
      </p:sp>
      <p:pic>
        <p:nvPicPr>
          <p:cNvPr id="40963" name="Picture 4" descr="Where the two trains meet"/>
          <p:cNvPicPr>
            <a:picLocks noChangeAspect="1" noChangeArrowheads="1"/>
          </p:cNvPicPr>
          <p:nvPr/>
        </p:nvPicPr>
        <p:blipFill>
          <a:blip r:embed="rId3" cstate="print"/>
          <a:srcRect/>
          <a:stretch>
            <a:fillRect/>
          </a:stretch>
        </p:blipFill>
        <p:spPr bwMode="auto">
          <a:xfrm>
            <a:off x="1079500" y="1428750"/>
            <a:ext cx="6616700" cy="501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Impact of the Railroads.</a:t>
            </a:r>
          </a:p>
        </p:txBody>
      </p:sp>
      <p:sp>
        <p:nvSpPr>
          <p:cNvPr id="47107" name="Rectangle 3"/>
          <p:cNvSpPr>
            <a:spLocks noGrp="1" noChangeArrowheads="1"/>
          </p:cNvSpPr>
          <p:nvPr>
            <p:ph type="body" idx="1"/>
          </p:nvPr>
        </p:nvSpPr>
        <p:spPr/>
        <p:txBody>
          <a:bodyPr/>
          <a:lstStyle/>
          <a:p>
            <a:pPr eaLnBrk="1" hangingPunct="1">
              <a:lnSpc>
                <a:spcPct val="80000"/>
              </a:lnSpc>
            </a:pPr>
            <a:r>
              <a:rPr lang="en-US" sz="2800" smtClean="0"/>
              <a:t>Railroads brought growth and new settlement all across the West.</a:t>
            </a:r>
          </a:p>
          <a:p>
            <a:pPr eaLnBrk="1" hangingPunct="1">
              <a:lnSpc>
                <a:spcPct val="80000"/>
              </a:lnSpc>
            </a:pPr>
            <a:r>
              <a:rPr lang="en-US" sz="2800" smtClean="0"/>
              <a:t>The railroads enabled people, supplies, and mail to move quickly and cheaply and safer across the plains and the mountains.  </a:t>
            </a:r>
          </a:p>
          <a:p>
            <a:pPr eaLnBrk="1" hangingPunct="1">
              <a:lnSpc>
                <a:spcPct val="80000"/>
              </a:lnSpc>
            </a:pPr>
            <a:r>
              <a:rPr lang="en-US" sz="2800" smtClean="0"/>
              <a:t>The largest cities and towns developed where major railroad lines met.</a:t>
            </a:r>
          </a:p>
          <a:p>
            <a:pPr eaLnBrk="1" hangingPunct="1">
              <a:lnSpc>
                <a:spcPct val="80000"/>
              </a:lnSpc>
            </a:pPr>
            <a:r>
              <a:rPr lang="en-US" sz="2800" smtClean="0"/>
              <a:t>Because of their rapid growth, western territories began to apply for statehood. Nevada, Colorado, North Dakota, South Dakota, Montana and Washington all became states from 1864 – 1890.</a:t>
            </a:r>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r>
              <a:rPr lang="en-US" sz="4000" smtClean="0"/>
              <a:t>The Railroad spurs the growth of other industries.</a:t>
            </a:r>
          </a:p>
        </p:txBody>
      </p:sp>
      <p:sp>
        <p:nvSpPr>
          <p:cNvPr id="48131" name="Rectangle 3"/>
          <p:cNvSpPr>
            <a:spLocks noGrp="1" noChangeArrowheads="1"/>
          </p:cNvSpPr>
          <p:nvPr>
            <p:ph type="body" idx="1"/>
          </p:nvPr>
        </p:nvSpPr>
        <p:spPr/>
        <p:txBody>
          <a:bodyPr/>
          <a:lstStyle/>
          <a:p>
            <a:pPr eaLnBrk="1" hangingPunct="1"/>
            <a:r>
              <a:rPr lang="en-US" smtClean="0"/>
              <a:t>The lumber industry grows, because wood is needed to build the train tracks.</a:t>
            </a:r>
          </a:p>
          <a:p>
            <a:pPr eaLnBrk="1" hangingPunct="1"/>
            <a:r>
              <a:rPr lang="en-US" smtClean="0"/>
              <a:t>The steel industry grows because steel is needed to build the tracks.</a:t>
            </a:r>
          </a:p>
          <a:p>
            <a:pPr eaLnBrk="1" hangingPunct="1"/>
            <a:r>
              <a:rPr lang="en-US" smtClean="0"/>
              <a:t>The coal industry grows because coal is needed to fuel the train.</a:t>
            </a:r>
          </a:p>
          <a:p>
            <a:pPr eaLnBrk="1" hangingPunct="1"/>
            <a:r>
              <a:rPr lang="en-US" smtClean="0"/>
              <a:t>The growth of these industries opens thousands of new jobs for workers.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title"/>
          </p:nvPr>
        </p:nvSpPr>
        <p:spPr/>
        <p:txBody>
          <a:bodyPr/>
          <a:lstStyle/>
          <a:p>
            <a:pPr eaLnBrk="1" hangingPunct="1"/>
            <a:r>
              <a:rPr lang="en-US" smtClean="0"/>
              <a:t>Native American Land</a:t>
            </a:r>
          </a:p>
        </p:txBody>
      </p:sp>
      <p:sp>
        <p:nvSpPr>
          <p:cNvPr id="54275" name="Rectangle 6"/>
          <p:cNvSpPr>
            <a:spLocks noGrp="1" noChangeArrowheads="1"/>
          </p:cNvSpPr>
          <p:nvPr>
            <p:ph type="body" sz="half" idx="2"/>
          </p:nvPr>
        </p:nvSpPr>
        <p:spPr>
          <a:xfrm>
            <a:off x="4648200" y="1371600"/>
            <a:ext cx="3886200" cy="5334000"/>
          </a:xfrm>
        </p:spPr>
        <p:txBody>
          <a:bodyPr/>
          <a:lstStyle/>
          <a:p>
            <a:pPr eaLnBrk="1" hangingPunct="1"/>
            <a:r>
              <a:rPr lang="en-US" sz="2800" smtClean="0"/>
              <a:t>Native Americans lived here first.</a:t>
            </a:r>
          </a:p>
          <a:p>
            <a:pPr eaLnBrk="1" hangingPunct="1"/>
            <a:r>
              <a:rPr lang="en-US" sz="2800" smtClean="0"/>
              <a:t>Native Americans and Whites came into bloody conflicts over the land.</a:t>
            </a:r>
          </a:p>
          <a:p>
            <a:pPr eaLnBrk="1" hangingPunct="1"/>
            <a:r>
              <a:rPr lang="en-US" sz="2800" smtClean="0"/>
              <a:t>They tried to protect their lands, but finally, the United States government forced them onto reservations.</a:t>
            </a:r>
          </a:p>
        </p:txBody>
      </p:sp>
      <p:pic>
        <p:nvPicPr>
          <p:cNvPr id="54276" name="Picture 7" descr="plains tribes on map"/>
          <p:cNvPicPr>
            <a:picLocks noChangeAspect="1" noChangeArrowheads="1"/>
          </p:cNvPicPr>
          <p:nvPr/>
        </p:nvPicPr>
        <p:blipFill>
          <a:blip r:embed="rId3" cstate="print"/>
          <a:srcRect/>
          <a:stretch>
            <a:fillRect/>
          </a:stretch>
        </p:blipFill>
        <p:spPr bwMode="auto">
          <a:xfrm>
            <a:off x="457200" y="1219200"/>
            <a:ext cx="40386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BROKEN PROMISES!</a:t>
            </a:r>
          </a:p>
        </p:txBody>
      </p:sp>
      <p:sp>
        <p:nvSpPr>
          <p:cNvPr id="59395" name="Rectangle 3"/>
          <p:cNvSpPr>
            <a:spLocks noGrp="1" noChangeArrowheads="1"/>
          </p:cNvSpPr>
          <p:nvPr>
            <p:ph type="body" idx="1"/>
          </p:nvPr>
        </p:nvSpPr>
        <p:spPr/>
        <p:txBody>
          <a:bodyPr/>
          <a:lstStyle/>
          <a:p>
            <a:pPr eaLnBrk="1" hangingPunct="1">
              <a:lnSpc>
                <a:spcPct val="80000"/>
              </a:lnSpc>
            </a:pPr>
            <a:r>
              <a:rPr lang="en-US" sz="2800" smtClean="0"/>
              <a:t>The United States government </a:t>
            </a:r>
            <a:r>
              <a:rPr lang="en-US" sz="2800" b="1" smtClean="0"/>
              <a:t>made </a:t>
            </a:r>
            <a:r>
              <a:rPr lang="en-US" sz="2800" smtClean="0"/>
              <a:t>many </a:t>
            </a:r>
            <a:r>
              <a:rPr lang="en-US" sz="2800" b="1" smtClean="0"/>
              <a:t>treaties</a:t>
            </a:r>
            <a:r>
              <a:rPr lang="en-US" sz="2800" smtClean="0"/>
              <a:t> with the Native Americans not to fight and not to touch certain areas of their land.</a:t>
            </a:r>
          </a:p>
          <a:p>
            <a:pPr eaLnBrk="1" hangingPunct="1">
              <a:lnSpc>
                <a:spcPct val="80000"/>
              </a:lnSpc>
            </a:pPr>
            <a:r>
              <a:rPr lang="en-US" sz="2800" smtClean="0"/>
              <a:t>For example,</a:t>
            </a:r>
            <a:r>
              <a:rPr lang="en-US" sz="2800" b="1" smtClean="0"/>
              <a:t> The Fort Laramie Treaty</a:t>
            </a:r>
            <a:r>
              <a:rPr lang="en-US" sz="2800" smtClean="0"/>
              <a:t> was a treaty made with the Cheyenne tribe, where Americans said an area of land belonged to the Cheyenne </a:t>
            </a:r>
            <a:r>
              <a:rPr lang="en-US" sz="2800" b="1" u="sng" smtClean="0"/>
              <a:t>forever!</a:t>
            </a:r>
            <a:r>
              <a:rPr lang="en-US" sz="2800" smtClean="0"/>
              <a:t> </a:t>
            </a:r>
          </a:p>
          <a:p>
            <a:pPr eaLnBrk="1" hangingPunct="1">
              <a:lnSpc>
                <a:spcPct val="80000"/>
              </a:lnSpc>
            </a:pPr>
            <a:r>
              <a:rPr lang="en-US" sz="2800" smtClean="0"/>
              <a:t>However, when </a:t>
            </a:r>
            <a:r>
              <a:rPr lang="en-US" sz="2800" b="1" smtClean="0"/>
              <a:t>gold</a:t>
            </a:r>
            <a:r>
              <a:rPr lang="en-US" sz="2800" smtClean="0"/>
              <a:t> was discovered there, the Americans forced them to sign a new treaty giving up the land.</a:t>
            </a:r>
          </a:p>
          <a:p>
            <a:pPr eaLnBrk="1" hangingPunct="1">
              <a:lnSpc>
                <a:spcPct val="80000"/>
              </a:lnSpc>
            </a:pPr>
            <a:r>
              <a:rPr lang="en-US" sz="2800" smtClean="0"/>
              <a:t>The United States government </a:t>
            </a:r>
            <a:r>
              <a:rPr lang="en-US" sz="2800" b="1" smtClean="0"/>
              <a:t>broke</a:t>
            </a:r>
            <a:r>
              <a:rPr lang="en-US" sz="2800" smtClean="0"/>
              <a:t> many treaties with the Native Americans.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p:txBody>
          <a:bodyPr/>
          <a:lstStyle/>
          <a:p>
            <a:pPr eaLnBrk="1" hangingPunct="1"/>
            <a:r>
              <a:rPr lang="en-US" smtClean="0"/>
              <a:t>Many Wars.  Many Heroes.</a:t>
            </a:r>
          </a:p>
        </p:txBody>
      </p:sp>
      <p:sp>
        <p:nvSpPr>
          <p:cNvPr id="60419" name="Rectangle 5"/>
          <p:cNvSpPr>
            <a:spLocks noGrp="1" noChangeArrowheads="1"/>
          </p:cNvSpPr>
          <p:nvPr>
            <p:ph type="body" sz="half" idx="1"/>
          </p:nvPr>
        </p:nvSpPr>
        <p:spPr/>
        <p:txBody>
          <a:bodyPr/>
          <a:lstStyle/>
          <a:p>
            <a:pPr eaLnBrk="1" hangingPunct="1">
              <a:buFontTx/>
              <a:buNone/>
            </a:pPr>
            <a:r>
              <a:rPr lang="en-US" b="1" smtClean="0"/>
              <a:t>	</a:t>
            </a:r>
            <a:r>
              <a:rPr lang="en-US" b="1" u="sng" smtClean="0"/>
              <a:t>Many Wars</a:t>
            </a:r>
          </a:p>
          <a:p>
            <a:pPr eaLnBrk="1" hangingPunct="1"/>
            <a:endParaRPr lang="en-US" smtClean="0"/>
          </a:p>
          <a:p>
            <a:pPr eaLnBrk="1" hangingPunct="1"/>
            <a:r>
              <a:rPr lang="en-US" smtClean="0"/>
              <a:t>Sioux War of 1876</a:t>
            </a:r>
          </a:p>
          <a:p>
            <a:pPr eaLnBrk="1" hangingPunct="1"/>
            <a:endParaRPr lang="en-US" smtClean="0"/>
          </a:p>
          <a:p>
            <a:pPr eaLnBrk="1" hangingPunct="1"/>
            <a:r>
              <a:rPr lang="en-US" smtClean="0"/>
              <a:t>The Apache Wars</a:t>
            </a:r>
          </a:p>
          <a:p>
            <a:pPr eaLnBrk="1" hangingPunct="1"/>
            <a:r>
              <a:rPr lang="en-US" smtClean="0"/>
              <a:t>Battle of Little Bighorn</a:t>
            </a:r>
          </a:p>
          <a:p>
            <a:pPr eaLnBrk="1" hangingPunct="1">
              <a:buFontTx/>
              <a:buNone/>
            </a:pPr>
            <a:endParaRPr lang="en-US" smtClean="0"/>
          </a:p>
          <a:p>
            <a:pPr eaLnBrk="1" hangingPunct="1"/>
            <a:r>
              <a:rPr lang="en-US" smtClean="0"/>
              <a:t>Nez Perces</a:t>
            </a:r>
          </a:p>
          <a:p>
            <a:pPr eaLnBrk="1" hangingPunct="1"/>
            <a:endParaRPr lang="en-US" smtClean="0"/>
          </a:p>
        </p:txBody>
      </p:sp>
      <p:sp>
        <p:nvSpPr>
          <p:cNvPr id="60420" name="Rectangle 6"/>
          <p:cNvSpPr>
            <a:spLocks noGrp="1" noChangeArrowheads="1"/>
          </p:cNvSpPr>
          <p:nvPr>
            <p:ph type="body" sz="half" idx="2"/>
          </p:nvPr>
        </p:nvSpPr>
        <p:spPr/>
        <p:txBody>
          <a:bodyPr/>
          <a:lstStyle/>
          <a:p>
            <a:pPr eaLnBrk="1" hangingPunct="1">
              <a:buFontTx/>
              <a:buNone/>
            </a:pPr>
            <a:r>
              <a:rPr lang="en-US" b="1" smtClean="0"/>
              <a:t>	</a:t>
            </a:r>
            <a:r>
              <a:rPr lang="en-US" b="1" u="sng" smtClean="0"/>
              <a:t>Many Heroes</a:t>
            </a:r>
          </a:p>
          <a:p>
            <a:pPr eaLnBrk="1" hangingPunct="1"/>
            <a:endParaRPr lang="en-US" b="1" smtClean="0"/>
          </a:p>
          <a:p>
            <a:pPr eaLnBrk="1" hangingPunct="1"/>
            <a:r>
              <a:rPr lang="en-US" b="1" smtClean="0"/>
              <a:t>Sitting Bull and</a:t>
            </a:r>
          </a:p>
          <a:p>
            <a:pPr lvl="1" eaLnBrk="1" hangingPunct="1">
              <a:buFontTx/>
              <a:buNone/>
            </a:pPr>
            <a:r>
              <a:rPr lang="en-US" b="1" smtClean="0"/>
              <a:t>Crazy Horse</a:t>
            </a:r>
            <a:endParaRPr lang="en-US" sz="2800" b="1" smtClean="0"/>
          </a:p>
          <a:p>
            <a:pPr lvl="1" eaLnBrk="1" hangingPunct="1">
              <a:buFontTx/>
              <a:buNone/>
            </a:pPr>
            <a:r>
              <a:rPr lang="en-US" sz="2800" b="1" smtClean="0"/>
              <a:t>Geronimo</a:t>
            </a:r>
          </a:p>
          <a:p>
            <a:pPr lvl="1" eaLnBrk="1" hangingPunct="1">
              <a:buFontTx/>
              <a:buNone/>
            </a:pPr>
            <a:r>
              <a:rPr lang="en-US" b="1" smtClean="0"/>
              <a:t>Lakotas &amp; Cheyenne</a:t>
            </a:r>
          </a:p>
          <a:p>
            <a:pPr lvl="1" eaLnBrk="1" hangingPunct="1">
              <a:buFontTx/>
              <a:buNone/>
            </a:pPr>
            <a:endParaRPr lang="en-US" sz="2800" b="1" smtClean="0"/>
          </a:p>
          <a:p>
            <a:pPr lvl="1" eaLnBrk="1" hangingPunct="1">
              <a:buFontTx/>
              <a:buNone/>
            </a:pPr>
            <a:r>
              <a:rPr lang="en-US" sz="2800" b="1" smtClean="0"/>
              <a:t>Chief Joseph</a:t>
            </a:r>
          </a:p>
        </p:txBody>
      </p:sp>
      <p:sp>
        <p:nvSpPr>
          <p:cNvPr id="60421" name="Line 7"/>
          <p:cNvSpPr>
            <a:spLocks noChangeShapeType="1"/>
          </p:cNvSpPr>
          <p:nvPr/>
        </p:nvSpPr>
        <p:spPr bwMode="auto">
          <a:xfrm>
            <a:off x="3962400" y="2895600"/>
            <a:ext cx="762000" cy="0"/>
          </a:xfrm>
          <a:prstGeom prst="line">
            <a:avLst/>
          </a:prstGeom>
          <a:noFill/>
          <a:ln w="9525">
            <a:solidFill>
              <a:schemeClr val="tx1"/>
            </a:solidFill>
            <a:round/>
            <a:headEnd/>
            <a:tailEnd type="triangle" w="med" len="med"/>
          </a:ln>
        </p:spPr>
        <p:txBody>
          <a:bodyPr/>
          <a:lstStyle/>
          <a:p>
            <a:endParaRPr lang="en-US"/>
          </a:p>
        </p:txBody>
      </p:sp>
      <p:sp>
        <p:nvSpPr>
          <p:cNvPr id="60422" name="Line 8"/>
          <p:cNvSpPr>
            <a:spLocks noChangeShapeType="1"/>
          </p:cNvSpPr>
          <p:nvPr/>
        </p:nvSpPr>
        <p:spPr bwMode="auto">
          <a:xfrm>
            <a:off x="3962400" y="3886200"/>
            <a:ext cx="1066800" cy="0"/>
          </a:xfrm>
          <a:prstGeom prst="line">
            <a:avLst/>
          </a:prstGeom>
          <a:noFill/>
          <a:ln w="9525">
            <a:solidFill>
              <a:schemeClr val="tx1"/>
            </a:solidFill>
            <a:round/>
            <a:headEnd/>
            <a:tailEnd type="triangle" w="med" len="med"/>
          </a:ln>
        </p:spPr>
        <p:txBody>
          <a:bodyPr/>
          <a:lstStyle/>
          <a:p>
            <a:endParaRPr lang="en-US"/>
          </a:p>
        </p:txBody>
      </p:sp>
      <p:sp>
        <p:nvSpPr>
          <p:cNvPr id="60423" name="Line 9"/>
          <p:cNvSpPr>
            <a:spLocks noChangeShapeType="1"/>
          </p:cNvSpPr>
          <p:nvPr/>
        </p:nvSpPr>
        <p:spPr bwMode="auto">
          <a:xfrm>
            <a:off x="4495800" y="4419600"/>
            <a:ext cx="762000" cy="0"/>
          </a:xfrm>
          <a:prstGeom prst="line">
            <a:avLst/>
          </a:prstGeom>
          <a:noFill/>
          <a:ln w="9525">
            <a:solidFill>
              <a:schemeClr val="tx1"/>
            </a:solidFill>
            <a:round/>
            <a:headEnd/>
            <a:tailEnd type="triangle" w="med" len="med"/>
          </a:ln>
        </p:spPr>
        <p:txBody>
          <a:bodyPr/>
          <a:lstStyle/>
          <a:p>
            <a:endParaRPr lang="en-US"/>
          </a:p>
        </p:txBody>
      </p:sp>
      <p:sp>
        <p:nvSpPr>
          <p:cNvPr id="60424" name="Line 10"/>
          <p:cNvSpPr>
            <a:spLocks noChangeShapeType="1"/>
          </p:cNvSpPr>
          <p:nvPr/>
        </p:nvSpPr>
        <p:spPr bwMode="auto">
          <a:xfrm flipV="1">
            <a:off x="2971800" y="5410200"/>
            <a:ext cx="2209800" cy="762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Westward Expansion</a:t>
            </a:r>
            <a:br>
              <a:rPr lang="en-US" smtClean="0"/>
            </a:br>
            <a:r>
              <a:rPr lang="en-US" smtClean="0"/>
              <a:t>1801-1861</a:t>
            </a:r>
          </a:p>
        </p:txBody>
      </p:sp>
      <p:sp>
        <p:nvSpPr>
          <p:cNvPr id="2051" name="Rectangle 3"/>
          <p:cNvSpPr>
            <a:spLocks noGrp="1" noChangeArrowheads="1"/>
          </p:cNvSpPr>
          <p:nvPr>
            <p:ph type="subTitle" idx="1"/>
          </p:nvPr>
        </p:nvSpPr>
        <p:spPr/>
        <p:txBody>
          <a:bodyPr/>
          <a:lstStyle/>
          <a:p>
            <a:pPr eaLnBrk="1" hangingPunct="1">
              <a:defRPr/>
            </a:pPr>
            <a:r>
              <a:rPr lang="en-US" smtClean="0"/>
              <a:t>America establishes its boundaries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fontScale="90000"/>
          </a:bodyPr>
          <a:lstStyle/>
          <a:p>
            <a:pPr eaLnBrk="1" hangingPunct="1"/>
            <a:r>
              <a:rPr lang="en-US" sz="4000" smtClean="0"/>
              <a:t>Indians defend their lands, but are defeated in the end. </a:t>
            </a:r>
          </a:p>
        </p:txBody>
      </p:sp>
      <p:pic>
        <p:nvPicPr>
          <p:cNvPr id="61443" name="Picture 4" descr="attack of whites against indians"/>
          <p:cNvPicPr>
            <a:picLocks noChangeAspect="1" noChangeArrowheads="1"/>
          </p:cNvPicPr>
          <p:nvPr/>
        </p:nvPicPr>
        <p:blipFill>
          <a:blip r:embed="rId3" cstate="print"/>
          <a:srcRect/>
          <a:stretch>
            <a:fillRect/>
          </a:stretch>
        </p:blipFill>
        <p:spPr bwMode="auto">
          <a:xfrm>
            <a:off x="609600" y="1736725"/>
            <a:ext cx="7927975" cy="5121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pPr eaLnBrk="1" hangingPunct="1"/>
            <a:r>
              <a:rPr lang="en-US" sz="4000" smtClean="0"/>
              <a:t>Native Americans are forced onto reservations.</a:t>
            </a:r>
          </a:p>
        </p:txBody>
      </p:sp>
      <p:pic>
        <p:nvPicPr>
          <p:cNvPr id="62467" name="Picture 4" descr="indians being forced to move"/>
          <p:cNvPicPr>
            <a:picLocks noChangeAspect="1" noChangeArrowheads="1"/>
          </p:cNvPicPr>
          <p:nvPr/>
        </p:nvPicPr>
        <p:blipFill>
          <a:blip r:embed="rId3" cstate="print"/>
          <a:srcRect/>
          <a:stretch>
            <a:fillRect/>
          </a:stretch>
        </p:blipFill>
        <p:spPr bwMode="auto">
          <a:xfrm>
            <a:off x="1066800" y="1600200"/>
            <a:ext cx="70104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4" descr="RedCloud"/>
          <p:cNvPicPr>
            <a:picLocks noChangeAspect="1" noChangeArrowheads="1"/>
          </p:cNvPicPr>
          <p:nvPr/>
        </p:nvPicPr>
        <p:blipFill>
          <a:blip r:embed="rId3" cstate="print"/>
          <a:srcRect/>
          <a:stretch>
            <a:fillRect/>
          </a:stretch>
        </p:blipFill>
        <p:spPr bwMode="auto">
          <a:xfrm>
            <a:off x="457200" y="147638"/>
            <a:ext cx="8229600" cy="656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title"/>
          </p:nvPr>
        </p:nvSpPr>
        <p:spPr>
          <a:xfrm>
            <a:off x="457200" y="0"/>
            <a:ext cx="8229600" cy="1600200"/>
          </a:xfrm>
        </p:spPr>
        <p:txBody>
          <a:bodyPr>
            <a:normAutofit fontScale="90000"/>
          </a:bodyPr>
          <a:lstStyle/>
          <a:p>
            <a:pPr eaLnBrk="1" hangingPunct="1"/>
            <a:r>
              <a:rPr lang="en-US" sz="2800" smtClean="0"/>
              <a:t>The Dawes Act divided Indian land and gave </a:t>
            </a:r>
            <a:r>
              <a:rPr lang="en-US" sz="2800" u="sng" smtClean="0"/>
              <a:t>some</a:t>
            </a:r>
            <a:r>
              <a:rPr lang="en-US" sz="2800" smtClean="0"/>
              <a:t> to the Indians in hopes they would become farmers. But they sold it to Whites for low prices.</a:t>
            </a:r>
          </a:p>
        </p:txBody>
      </p:sp>
      <p:pic>
        <p:nvPicPr>
          <p:cNvPr id="64515" name="Picture 7" descr="indianland-Dawes Act"/>
          <p:cNvPicPr>
            <a:picLocks noChangeAspect="1" noChangeArrowheads="1"/>
          </p:cNvPicPr>
          <p:nvPr/>
        </p:nvPicPr>
        <p:blipFill>
          <a:blip r:embed="rId3" cstate="print"/>
          <a:srcRect/>
          <a:stretch>
            <a:fillRect/>
          </a:stretch>
        </p:blipFill>
        <p:spPr bwMode="auto">
          <a:xfrm>
            <a:off x="5029200" y="1600200"/>
            <a:ext cx="3635375" cy="4953000"/>
          </a:xfrm>
          <a:prstGeom prst="rect">
            <a:avLst/>
          </a:prstGeom>
          <a:noFill/>
          <a:ln w="9525">
            <a:noFill/>
            <a:miter lim="800000"/>
            <a:headEnd/>
            <a:tailEnd/>
          </a:ln>
        </p:spPr>
      </p:pic>
      <p:pic>
        <p:nvPicPr>
          <p:cNvPr id="64516" name="Picture 8" descr="DawesAct1"/>
          <p:cNvPicPr>
            <a:picLocks noChangeAspect="1" noChangeArrowheads="1"/>
          </p:cNvPicPr>
          <p:nvPr/>
        </p:nvPicPr>
        <p:blipFill>
          <a:blip r:embed="rId4" cstate="print"/>
          <a:srcRect/>
          <a:stretch>
            <a:fillRect/>
          </a:stretch>
        </p:blipFill>
        <p:spPr bwMode="auto">
          <a:xfrm>
            <a:off x="666750" y="1752600"/>
            <a:ext cx="3505200" cy="468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normAutofit fontScale="90000"/>
          </a:bodyPr>
          <a:lstStyle/>
          <a:p>
            <a:pPr eaLnBrk="1" hangingPunct="1"/>
            <a:r>
              <a:rPr lang="en-US" sz="4000" smtClean="0"/>
              <a:t>Deerskin, bird feathers and cloth were also used in Native American culture.</a:t>
            </a:r>
          </a:p>
        </p:txBody>
      </p:sp>
      <p:pic>
        <p:nvPicPr>
          <p:cNvPr id="65539" name="Picture 4" descr="indians in garb"/>
          <p:cNvPicPr>
            <a:picLocks noChangeAspect="1" noChangeArrowheads="1"/>
          </p:cNvPicPr>
          <p:nvPr/>
        </p:nvPicPr>
        <p:blipFill>
          <a:blip r:embed="rId3" cstate="print"/>
          <a:srcRect/>
          <a:stretch>
            <a:fillRect/>
          </a:stretch>
        </p:blipFill>
        <p:spPr bwMode="auto">
          <a:xfrm>
            <a:off x="381000" y="1828800"/>
            <a:ext cx="3889375" cy="4714875"/>
          </a:xfrm>
          <a:prstGeom prst="rect">
            <a:avLst/>
          </a:prstGeom>
          <a:noFill/>
          <a:ln w="9525">
            <a:noFill/>
            <a:miter lim="800000"/>
            <a:headEnd/>
            <a:tailEnd/>
          </a:ln>
        </p:spPr>
      </p:pic>
      <p:pic>
        <p:nvPicPr>
          <p:cNvPr id="65540" name="Picture 5" descr="dancer-young boy"/>
          <p:cNvPicPr>
            <a:picLocks noChangeAspect="1" noChangeArrowheads="1"/>
          </p:cNvPicPr>
          <p:nvPr/>
        </p:nvPicPr>
        <p:blipFill>
          <a:blip r:embed="rId4" cstate="print"/>
          <a:srcRect/>
          <a:stretch>
            <a:fillRect/>
          </a:stretch>
        </p:blipFill>
        <p:spPr bwMode="auto">
          <a:xfrm>
            <a:off x="5486400" y="1981200"/>
            <a:ext cx="3140075" cy="442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0"/>
            <a:ext cx="8229600" cy="1143000"/>
          </a:xfrm>
        </p:spPr>
        <p:txBody>
          <a:bodyPr>
            <a:normAutofit fontScale="90000"/>
          </a:bodyPr>
          <a:lstStyle/>
          <a:p>
            <a:pPr eaLnBrk="1" hangingPunct="1"/>
            <a:r>
              <a:rPr lang="en-US" sz="4000" smtClean="0"/>
              <a:t>Laws today protect Native American Reservations.</a:t>
            </a:r>
          </a:p>
        </p:txBody>
      </p:sp>
      <p:pic>
        <p:nvPicPr>
          <p:cNvPr id="68611" name="Picture 4" descr="indian reservations today"/>
          <p:cNvPicPr>
            <a:picLocks noChangeAspect="1" noChangeArrowheads="1"/>
          </p:cNvPicPr>
          <p:nvPr/>
        </p:nvPicPr>
        <p:blipFill>
          <a:blip r:embed="rId3" cstate="print"/>
          <a:srcRect/>
          <a:stretch>
            <a:fillRect/>
          </a:stretch>
        </p:blipFill>
        <p:spPr bwMode="auto">
          <a:xfrm>
            <a:off x="0" y="1143000"/>
            <a:ext cx="9144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type="body" idx="1"/>
          </p:nvPr>
        </p:nvSpPr>
        <p:spPr/>
        <p:txBody>
          <a:bodyPr/>
          <a:lstStyle/>
          <a:p>
            <a:pPr eaLnBrk="1" hangingPunct="1"/>
            <a:r>
              <a:rPr lang="en-US" smtClean="0"/>
              <a:t>Today, many Native Americans are a part of our society.</a:t>
            </a:r>
          </a:p>
          <a:p>
            <a:pPr eaLnBrk="1" hangingPunct="1"/>
            <a:r>
              <a:rPr lang="en-US" smtClean="0"/>
              <a:t>However, many still live on reservations and try to maintain their cultures.</a:t>
            </a:r>
          </a:p>
          <a:p>
            <a:pPr eaLnBrk="1" hangingPunct="1"/>
            <a:r>
              <a:rPr lang="en-US" sz="2800" smtClean="0"/>
              <a:t>New laws returned some Native American lands back to the rightful owners.</a:t>
            </a:r>
          </a:p>
          <a:p>
            <a:pPr eaLnBrk="1" hangingPunct="1"/>
            <a:r>
              <a:rPr lang="en-US" smtClean="0"/>
              <a:t>How would you feel about your history if you were a Native American?</a:t>
            </a:r>
          </a:p>
          <a:p>
            <a:pPr eaLnBrk="1" hangingPunct="1"/>
            <a:endParaRPr lang="en-US" smtClean="0"/>
          </a:p>
          <a:p>
            <a:pPr eaLnBrk="1" hangingPunct="1"/>
            <a:endParaRPr lang="en-US" smtClean="0"/>
          </a:p>
        </p:txBody>
      </p:sp>
      <p:sp>
        <p:nvSpPr>
          <p:cNvPr id="69635" name="Rectangle 2"/>
          <p:cNvSpPr>
            <a:spLocks noGrp="1" noChangeArrowheads="1"/>
          </p:cNvSpPr>
          <p:nvPr>
            <p:ph type="title"/>
          </p:nvPr>
        </p:nvSpPr>
        <p:spPr/>
        <p:txBody>
          <a:bodyPr/>
          <a:lstStyle/>
          <a:p>
            <a:pPr eaLnBrk="1" hangingPunct="1"/>
            <a:r>
              <a:rPr lang="en-US" smtClean="0"/>
              <a:t>Native Americans Today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smtClean="0"/>
              <a:t>Native Americans today.</a:t>
            </a:r>
          </a:p>
        </p:txBody>
      </p:sp>
      <p:pic>
        <p:nvPicPr>
          <p:cNvPr id="70659" name="Picture 4" descr="Tlingit today"/>
          <p:cNvPicPr>
            <a:picLocks noGrp="1" noChangeAspect="1" noChangeArrowheads="1"/>
          </p:cNvPicPr>
          <p:nvPr>
            <p:ph type="body" idx="1"/>
          </p:nvPr>
        </p:nvPicPr>
        <p:blipFill>
          <a:blip r:embed="rId3" cstate="print"/>
          <a:srcRect/>
          <a:stretch>
            <a:fillRect/>
          </a:stretch>
        </p:blipFill>
        <p:spPr>
          <a:xfrm>
            <a:off x="457200" y="1524000"/>
            <a:ext cx="2984500" cy="4525963"/>
          </a:xfrm>
          <a:noFill/>
        </p:spPr>
      </p:pic>
      <p:pic>
        <p:nvPicPr>
          <p:cNvPr id="70660" name="Picture 5" descr="new laws give land back"/>
          <p:cNvPicPr>
            <a:picLocks noChangeAspect="1" noChangeArrowheads="1"/>
          </p:cNvPicPr>
          <p:nvPr/>
        </p:nvPicPr>
        <p:blipFill>
          <a:blip r:embed="rId4" cstate="print"/>
          <a:srcRect/>
          <a:stretch>
            <a:fillRect/>
          </a:stretch>
        </p:blipFill>
        <p:spPr bwMode="auto">
          <a:xfrm>
            <a:off x="3581400" y="1905000"/>
            <a:ext cx="5105400" cy="37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fontScale="90000"/>
          </a:bodyPr>
          <a:lstStyle/>
          <a:p>
            <a:pPr fontAlgn="auto">
              <a:spcAft>
                <a:spcPts val="0"/>
              </a:spcAft>
              <a:defRPr/>
            </a:pPr>
            <a:r>
              <a:rPr lang="en-US" b="1" dirty="0" smtClean="0"/>
              <a:t>JOHN GAST - "AMERICAN PROGRESS" (1872)</a:t>
            </a:r>
            <a:endParaRPr lang="en-US" dirty="0"/>
          </a:p>
        </p:txBody>
      </p:sp>
      <p:pic>
        <p:nvPicPr>
          <p:cNvPr id="11267" name="Picture 2"/>
          <p:cNvPicPr>
            <a:picLocks noGrp="1" noChangeAspect="1" noChangeArrowheads="1"/>
          </p:cNvPicPr>
          <p:nvPr>
            <p:ph idx="1"/>
          </p:nvPr>
        </p:nvPicPr>
        <p:blipFill>
          <a:blip r:embed="rId3" cstate="print"/>
          <a:srcRect/>
          <a:stretch>
            <a:fillRect/>
          </a:stretch>
        </p:blipFill>
        <p:spPr>
          <a:xfrm>
            <a:off x="1752600" y="1554163"/>
            <a:ext cx="6792913" cy="5303837"/>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US" smtClean="0"/>
              <a:t>Big Ideas…</a:t>
            </a:r>
          </a:p>
        </p:txBody>
      </p:sp>
      <p:sp>
        <p:nvSpPr>
          <p:cNvPr id="4099" name="Rectangle 3"/>
          <p:cNvSpPr>
            <a:spLocks noGrp="1" noChangeArrowheads="1"/>
          </p:cNvSpPr>
          <p:nvPr>
            <p:ph type="body" idx="1"/>
          </p:nvPr>
        </p:nvSpPr>
        <p:spPr>
          <a:xfrm>
            <a:off x="457200" y="1295400"/>
            <a:ext cx="8229600" cy="5257800"/>
          </a:xfrm>
        </p:spPr>
        <p:txBody>
          <a:bodyPr/>
          <a:lstStyle/>
          <a:p>
            <a:pPr eaLnBrk="1" hangingPunct="1">
              <a:lnSpc>
                <a:spcPct val="90000"/>
              </a:lnSpc>
              <a:defRPr/>
            </a:pPr>
            <a:r>
              <a:rPr lang="en-US" sz="2800" dirty="0" smtClean="0"/>
              <a:t>Between 1801 and 1861, exploration was encouraged as America underwent vast </a:t>
            </a:r>
            <a:r>
              <a:rPr lang="en-US" sz="2800" dirty="0" smtClean="0">
                <a:hlinkClick r:id="rId3"/>
              </a:rPr>
              <a:t>territorial expansion</a:t>
            </a:r>
            <a:r>
              <a:rPr lang="en-US" sz="2800" dirty="0" smtClean="0"/>
              <a:t> and settlement.</a:t>
            </a:r>
          </a:p>
          <a:p>
            <a:pPr eaLnBrk="1" hangingPunct="1">
              <a:lnSpc>
                <a:spcPct val="90000"/>
              </a:lnSpc>
              <a:defRPr/>
            </a:pPr>
            <a:r>
              <a:rPr lang="en-US" sz="2800" dirty="0" smtClean="0"/>
              <a:t>Westward migration was influenced by geography and economic opportunity. </a:t>
            </a:r>
          </a:p>
          <a:p>
            <a:pPr eaLnBrk="1" hangingPunct="1">
              <a:lnSpc>
                <a:spcPct val="90000"/>
              </a:lnSpc>
              <a:defRPr/>
            </a:pPr>
            <a:r>
              <a:rPr lang="en-US" sz="2800" dirty="0" smtClean="0"/>
              <a:t>African American, Chinese immigrants, and Native Americans were important to westward expansion.</a:t>
            </a:r>
          </a:p>
          <a:p>
            <a:pPr eaLnBrk="1" hangingPunct="1">
              <a:lnSpc>
                <a:spcPct val="90000"/>
              </a:lnSpc>
              <a:defRPr/>
            </a:pPr>
            <a:r>
              <a:rPr lang="en-US" sz="2800" dirty="0" smtClean="0"/>
              <a:t>Prior to the Civil War, most industrialization in America was in the North; however, the equipment produced in the North had an impact on the farming society in the South.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p:cTn id="7" dur="1000" fill="hold"/>
                                        <p:tgtEl>
                                          <p:spTgt spid="4099">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09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09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 calcmode="lin" valueType="num">
                                      <p:cBhvr>
                                        <p:cTn id="14" dur="1000" fill="hold"/>
                                        <p:tgtEl>
                                          <p:spTgt spid="4099">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4099">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09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4099">
                                            <p:txEl>
                                              <p:pRg st="2" end="2"/>
                                            </p:txEl>
                                          </p:spTgt>
                                        </p:tgtEl>
                                        <p:attrNameLst>
                                          <p:attrName>style.visibility</p:attrName>
                                        </p:attrNameLst>
                                      </p:cBhvr>
                                      <p:to>
                                        <p:strVal val="visible"/>
                                      </p:to>
                                    </p:set>
                                    <p:anim calcmode="lin" valueType="num">
                                      <p:cBhvr>
                                        <p:cTn id="21" dur="1000" fill="hold"/>
                                        <p:tgtEl>
                                          <p:spTgt spid="4099">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4099">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409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4099">
                                            <p:txEl>
                                              <p:pRg st="3" end="3"/>
                                            </p:txEl>
                                          </p:spTgt>
                                        </p:tgtEl>
                                        <p:attrNameLst>
                                          <p:attrName>style.visibility</p:attrName>
                                        </p:attrNameLst>
                                      </p:cBhvr>
                                      <p:to>
                                        <p:strVal val="visible"/>
                                      </p:to>
                                    </p:set>
                                    <p:anim calcmode="lin" valueType="num">
                                      <p:cBhvr>
                                        <p:cTn id="28" dur="1000" fill="hold"/>
                                        <p:tgtEl>
                                          <p:spTgt spid="4099">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4099">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4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66800" y="304800"/>
            <a:ext cx="7543800" cy="838200"/>
          </a:xfrm>
        </p:spPr>
        <p:txBody>
          <a:bodyPr/>
          <a:lstStyle/>
          <a:p>
            <a:pPr eaLnBrk="1" hangingPunct="1">
              <a:defRPr/>
            </a:pPr>
            <a:r>
              <a:rPr lang="en-US" sz="4000" smtClean="0"/>
              <a:t>Post-Revolutionary America</a:t>
            </a:r>
          </a:p>
        </p:txBody>
      </p:sp>
      <p:pic>
        <p:nvPicPr>
          <p:cNvPr id="6147" name="Picture 4" descr="lpurchase2"/>
          <p:cNvPicPr>
            <a:picLocks noChangeAspect="1" noChangeArrowheads="1"/>
          </p:cNvPicPr>
          <p:nvPr/>
        </p:nvPicPr>
        <p:blipFill>
          <a:blip r:embed="rId3" cstate="print"/>
          <a:srcRect/>
          <a:stretch>
            <a:fillRect/>
          </a:stretch>
        </p:blipFill>
        <p:spPr bwMode="auto">
          <a:xfrm>
            <a:off x="228600" y="1219200"/>
            <a:ext cx="8763000" cy="5495925"/>
          </a:xfrm>
          <a:prstGeom prst="rect">
            <a:avLst/>
          </a:prstGeom>
          <a:noFill/>
          <a:ln w="9525">
            <a:noFill/>
            <a:miter lim="800000"/>
            <a:headEnd/>
            <a:tailEnd/>
          </a:ln>
        </p:spPr>
      </p:pic>
      <p:sp>
        <p:nvSpPr>
          <p:cNvPr id="3078" name="Freeform 6"/>
          <p:cNvSpPr>
            <a:spLocks/>
          </p:cNvSpPr>
          <p:nvPr/>
        </p:nvSpPr>
        <p:spPr bwMode="auto">
          <a:xfrm>
            <a:off x="4770438" y="1671638"/>
            <a:ext cx="3656012" cy="3351212"/>
          </a:xfrm>
          <a:custGeom>
            <a:avLst/>
            <a:gdLst>
              <a:gd name="T0" fmla="*/ 416 w 2303"/>
              <a:gd name="T1" fmla="*/ 1987 h 2111"/>
              <a:gd name="T2" fmla="*/ 531 w 2303"/>
              <a:gd name="T3" fmla="*/ 1561 h 2111"/>
              <a:gd name="T4" fmla="*/ 566 w 2303"/>
              <a:gd name="T5" fmla="*/ 1473 h 2111"/>
              <a:gd name="T6" fmla="*/ 424 w 2303"/>
              <a:gd name="T7" fmla="*/ 1216 h 2111"/>
              <a:gd name="T8" fmla="*/ 407 w 2303"/>
              <a:gd name="T9" fmla="*/ 897 h 2111"/>
              <a:gd name="T10" fmla="*/ 371 w 2303"/>
              <a:gd name="T11" fmla="*/ 817 h 2111"/>
              <a:gd name="T12" fmla="*/ 309 w 2303"/>
              <a:gd name="T13" fmla="*/ 640 h 2111"/>
              <a:gd name="T14" fmla="*/ 265 w 2303"/>
              <a:gd name="T15" fmla="*/ 604 h 2111"/>
              <a:gd name="T16" fmla="*/ 203 w 2303"/>
              <a:gd name="T17" fmla="*/ 542 h 2111"/>
              <a:gd name="T18" fmla="*/ 105 w 2303"/>
              <a:gd name="T19" fmla="*/ 427 h 2111"/>
              <a:gd name="T20" fmla="*/ 141 w 2303"/>
              <a:gd name="T21" fmla="*/ 338 h 2111"/>
              <a:gd name="T22" fmla="*/ 17 w 2303"/>
              <a:gd name="T23" fmla="*/ 143 h 2111"/>
              <a:gd name="T24" fmla="*/ 35 w 2303"/>
              <a:gd name="T25" fmla="*/ 108 h 2111"/>
              <a:gd name="T26" fmla="*/ 265 w 2303"/>
              <a:gd name="T27" fmla="*/ 126 h 2111"/>
              <a:gd name="T28" fmla="*/ 557 w 2303"/>
              <a:gd name="T29" fmla="*/ 134 h 2111"/>
              <a:gd name="T30" fmla="*/ 664 w 2303"/>
              <a:gd name="T31" fmla="*/ 196 h 2111"/>
              <a:gd name="T32" fmla="*/ 832 w 2303"/>
              <a:gd name="T33" fmla="*/ 259 h 2111"/>
              <a:gd name="T34" fmla="*/ 921 w 2303"/>
              <a:gd name="T35" fmla="*/ 321 h 2111"/>
              <a:gd name="T36" fmla="*/ 1027 w 2303"/>
              <a:gd name="T37" fmla="*/ 400 h 2111"/>
              <a:gd name="T38" fmla="*/ 1098 w 2303"/>
              <a:gd name="T39" fmla="*/ 445 h 2111"/>
              <a:gd name="T40" fmla="*/ 1363 w 2303"/>
              <a:gd name="T41" fmla="*/ 627 h 2111"/>
              <a:gd name="T42" fmla="*/ 1555 w 2303"/>
              <a:gd name="T43" fmla="*/ 483 h 2111"/>
              <a:gd name="T44" fmla="*/ 1891 w 2303"/>
              <a:gd name="T45" fmla="*/ 243 h 2111"/>
              <a:gd name="T46" fmla="*/ 2179 w 2303"/>
              <a:gd name="T47" fmla="*/ 3 h 2111"/>
              <a:gd name="T48" fmla="*/ 2179 w 2303"/>
              <a:gd name="T49" fmla="*/ 55 h 2111"/>
              <a:gd name="T50" fmla="*/ 2303 w 2303"/>
              <a:gd name="T51" fmla="*/ 196 h 2111"/>
              <a:gd name="T52" fmla="*/ 2152 w 2303"/>
              <a:gd name="T53" fmla="*/ 267 h 2111"/>
              <a:gd name="T54" fmla="*/ 2055 w 2303"/>
              <a:gd name="T55" fmla="*/ 418 h 2111"/>
              <a:gd name="T56" fmla="*/ 2011 w 2303"/>
              <a:gd name="T57" fmla="*/ 675 h 2111"/>
              <a:gd name="T58" fmla="*/ 1860 w 2303"/>
              <a:gd name="T59" fmla="*/ 764 h 2111"/>
              <a:gd name="T60" fmla="*/ 1798 w 2303"/>
              <a:gd name="T61" fmla="*/ 1109 h 2111"/>
              <a:gd name="T62" fmla="*/ 1780 w 2303"/>
              <a:gd name="T63" fmla="*/ 1552 h 2111"/>
              <a:gd name="T64" fmla="*/ 1736 w 2303"/>
              <a:gd name="T65" fmla="*/ 1588 h 2111"/>
              <a:gd name="T66" fmla="*/ 1665 w 2303"/>
              <a:gd name="T67" fmla="*/ 1650 h 2111"/>
              <a:gd name="T68" fmla="*/ 1497 w 2303"/>
              <a:gd name="T69" fmla="*/ 1756 h 2111"/>
              <a:gd name="T70" fmla="*/ 1470 w 2303"/>
              <a:gd name="T71" fmla="*/ 1809 h 2111"/>
              <a:gd name="T72" fmla="*/ 1399 w 2303"/>
              <a:gd name="T73" fmla="*/ 2075 h 2111"/>
              <a:gd name="T74" fmla="*/ 1355 w 2303"/>
              <a:gd name="T75" fmla="*/ 2102 h 211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03"/>
              <a:gd name="T115" fmla="*/ 0 h 2111"/>
              <a:gd name="T116" fmla="*/ 2303 w 2303"/>
              <a:gd name="T117" fmla="*/ 2111 h 211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03" h="2111">
                <a:moveTo>
                  <a:pt x="380" y="2111"/>
                </a:moveTo>
                <a:cubicBezTo>
                  <a:pt x="387" y="2054"/>
                  <a:pt x="386" y="2030"/>
                  <a:pt x="416" y="1987"/>
                </a:cubicBezTo>
                <a:cubicBezTo>
                  <a:pt x="399" y="1871"/>
                  <a:pt x="409" y="1805"/>
                  <a:pt x="451" y="1703"/>
                </a:cubicBezTo>
                <a:cubicBezTo>
                  <a:pt x="469" y="1658"/>
                  <a:pt x="488" y="1590"/>
                  <a:pt x="531" y="1561"/>
                </a:cubicBezTo>
                <a:cubicBezTo>
                  <a:pt x="537" y="1549"/>
                  <a:pt x="543" y="1538"/>
                  <a:pt x="548" y="1526"/>
                </a:cubicBezTo>
                <a:cubicBezTo>
                  <a:pt x="555" y="1509"/>
                  <a:pt x="566" y="1473"/>
                  <a:pt x="566" y="1473"/>
                </a:cubicBezTo>
                <a:cubicBezTo>
                  <a:pt x="556" y="1401"/>
                  <a:pt x="571" y="1362"/>
                  <a:pt x="495" y="1340"/>
                </a:cubicBezTo>
                <a:cubicBezTo>
                  <a:pt x="463" y="1290"/>
                  <a:pt x="474" y="1247"/>
                  <a:pt x="424" y="1216"/>
                </a:cubicBezTo>
                <a:cubicBezTo>
                  <a:pt x="409" y="1165"/>
                  <a:pt x="384" y="1116"/>
                  <a:pt x="371" y="1065"/>
                </a:cubicBezTo>
                <a:cubicBezTo>
                  <a:pt x="377" y="984"/>
                  <a:pt x="367" y="954"/>
                  <a:pt x="407" y="897"/>
                </a:cubicBezTo>
                <a:cubicBezTo>
                  <a:pt x="404" y="873"/>
                  <a:pt x="408" y="848"/>
                  <a:pt x="398" y="826"/>
                </a:cubicBezTo>
                <a:cubicBezTo>
                  <a:pt x="394" y="817"/>
                  <a:pt x="376" y="825"/>
                  <a:pt x="371" y="817"/>
                </a:cubicBezTo>
                <a:cubicBezTo>
                  <a:pt x="366" y="809"/>
                  <a:pt x="356" y="723"/>
                  <a:pt x="354" y="719"/>
                </a:cubicBezTo>
                <a:cubicBezTo>
                  <a:pt x="342" y="691"/>
                  <a:pt x="323" y="667"/>
                  <a:pt x="309" y="640"/>
                </a:cubicBezTo>
                <a:cubicBezTo>
                  <a:pt x="304" y="630"/>
                  <a:pt x="299" y="620"/>
                  <a:pt x="291" y="613"/>
                </a:cubicBezTo>
                <a:cubicBezTo>
                  <a:pt x="284" y="607"/>
                  <a:pt x="274" y="607"/>
                  <a:pt x="265" y="604"/>
                </a:cubicBezTo>
                <a:cubicBezTo>
                  <a:pt x="211" y="525"/>
                  <a:pt x="284" y="621"/>
                  <a:pt x="221" y="569"/>
                </a:cubicBezTo>
                <a:cubicBezTo>
                  <a:pt x="213" y="562"/>
                  <a:pt x="211" y="549"/>
                  <a:pt x="203" y="542"/>
                </a:cubicBezTo>
                <a:cubicBezTo>
                  <a:pt x="187" y="528"/>
                  <a:pt x="150" y="507"/>
                  <a:pt x="150" y="507"/>
                </a:cubicBezTo>
                <a:cubicBezTo>
                  <a:pt x="140" y="478"/>
                  <a:pt x="105" y="427"/>
                  <a:pt x="105" y="427"/>
                </a:cubicBezTo>
                <a:cubicBezTo>
                  <a:pt x="108" y="394"/>
                  <a:pt x="102" y="359"/>
                  <a:pt x="114" y="329"/>
                </a:cubicBezTo>
                <a:cubicBezTo>
                  <a:pt x="118" y="320"/>
                  <a:pt x="136" y="346"/>
                  <a:pt x="141" y="338"/>
                </a:cubicBezTo>
                <a:cubicBezTo>
                  <a:pt x="165" y="304"/>
                  <a:pt x="69" y="270"/>
                  <a:pt x="52" y="259"/>
                </a:cubicBezTo>
                <a:cubicBezTo>
                  <a:pt x="26" y="218"/>
                  <a:pt x="25" y="194"/>
                  <a:pt x="17" y="143"/>
                </a:cubicBezTo>
                <a:cubicBezTo>
                  <a:pt x="14" y="125"/>
                  <a:pt x="0" y="106"/>
                  <a:pt x="8" y="90"/>
                </a:cubicBezTo>
                <a:cubicBezTo>
                  <a:pt x="13" y="80"/>
                  <a:pt x="25" y="104"/>
                  <a:pt x="35" y="108"/>
                </a:cubicBezTo>
                <a:cubicBezTo>
                  <a:pt x="46" y="113"/>
                  <a:pt x="58" y="116"/>
                  <a:pt x="70" y="117"/>
                </a:cubicBezTo>
                <a:cubicBezTo>
                  <a:pt x="135" y="122"/>
                  <a:pt x="200" y="123"/>
                  <a:pt x="265" y="126"/>
                </a:cubicBezTo>
                <a:cubicBezTo>
                  <a:pt x="312" y="141"/>
                  <a:pt x="360" y="154"/>
                  <a:pt x="407" y="170"/>
                </a:cubicBezTo>
                <a:cubicBezTo>
                  <a:pt x="524" y="159"/>
                  <a:pt x="479" y="161"/>
                  <a:pt x="557" y="134"/>
                </a:cubicBezTo>
                <a:cubicBezTo>
                  <a:pt x="560" y="135"/>
                  <a:pt x="613" y="147"/>
                  <a:pt x="619" y="152"/>
                </a:cubicBezTo>
                <a:cubicBezTo>
                  <a:pt x="664" y="189"/>
                  <a:pt x="607" y="172"/>
                  <a:pt x="664" y="196"/>
                </a:cubicBezTo>
                <a:cubicBezTo>
                  <a:pt x="708" y="215"/>
                  <a:pt x="759" y="225"/>
                  <a:pt x="805" y="241"/>
                </a:cubicBezTo>
                <a:cubicBezTo>
                  <a:pt x="815" y="245"/>
                  <a:pt x="822" y="254"/>
                  <a:pt x="832" y="259"/>
                </a:cubicBezTo>
                <a:cubicBezTo>
                  <a:pt x="840" y="263"/>
                  <a:pt x="850" y="264"/>
                  <a:pt x="859" y="267"/>
                </a:cubicBezTo>
                <a:cubicBezTo>
                  <a:pt x="878" y="287"/>
                  <a:pt x="903" y="300"/>
                  <a:pt x="921" y="321"/>
                </a:cubicBezTo>
                <a:cubicBezTo>
                  <a:pt x="930" y="332"/>
                  <a:pt x="941" y="373"/>
                  <a:pt x="956" y="383"/>
                </a:cubicBezTo>
                <a:cubicBezTo>
                  <a:pt x="976" y="396"/>
                  <a:pt x="1004" y="393"/>
                  <a:pt x="1027" y="400"/>
                </a:cubicBezTo>
                <a:cubicBezTo>
                  <a:pt x="1045" y="405"/>
                  <a:pt x="1080" y="418"/>
                  <a:pt x="1080" y="418"/>
                </a:cubicBezTo>
                <a:cubicBezTo>
                  <a:pt x="1086" y="427"/>
                  <a:pt x="1098" y="445"/>
                  <a:pt x="1098" y="445"/>
                </a:cubicBezTo>
                <a:lnTo>
                  <a:pt x="1075" y="771"/>
                </a:lnTo>
                <a:lnTo>
                  <a:pt x="1363" y="627"/>
                </a:lnTo>
                <a:lnTo>
                  <a:pt x="1363" y="531"/>
                </a:lnTo>
                <a:lnTo>
                  <a:pt x="1555" y="483"/>
                </a:lnTo>
                <a:lnTo>
                  <a:pt x="1651" y="291"/>
                </a:lnTo>
                <a:lnTo>
                  <a:pt x="1891" y="243"/>
                </a:lnTo>
                <a:lnTo>
                  <a:pt x="1987" y="99"/>
                </a:lnTo>
                <a:cubicBezTo>
                  <a:pt x="2051" y="67"/>
                  <a:pt x="2112" y="29"/>
                  <a:pt x="2179" y="3"/>
                </a:cubicBezTo>
                <a:cubicBezTo>
                  <a:pt x="2187" y="0"/>
                  <a:pt x="2170" y="19"/>
                  <a:pt x="2170" y="28"/>
                </a:cubicBezTo>
                <a:cubicBezTo>
                  <a:pt x="2170" y="37"/>
                  <a:pt x="2172" y="48"/>
                  <a:pt x="2179" y="55"/>
                </a:cubicBezTo>
                <a:cubicBezTo>
                  <a:pt x="2186" y="62"/>
                  <a:pt x="2197" y="61"/>
                  <a:pt x="2206" y="64"/>
                </a:cubicBezTo>
                <a:cubicBezTo>
                  <a:pt x="2244" y="102"/>
                  <a:pt x="2285" y="145"/>
                  <a:pt x="2303" y="196"/>
                </a:cubicBezTo>
                <a:cubicBezTo>
                  <a:pt x="2238" y="240"/>
                  <a:pt x="2271" y="228"/>
                  <a:pt x="2206" y="241"/>
                </a:cubicBezTo>
                <a:cubicBezTo>
                  <a:pt x="2189" y="252"/>
                  <a:pt x="2168" y="255"/>
                  <a:pt x="2152" y="267"/>
                </a:cubicBezTo>
                <a:cubicBezTo>
                  <a:pt x="2144" y="273"/>
                  <a:pt x="2120" y="324"/>
                  <a:pt x="2117" y="329"/>
                </a:cubicBezTo>
                <a:cubicBezTo>
                  <a:pt x="2099" y="360"/>
                  <a:pt x="2075" y="388"/>
                  <a:pt x="2055" y="418"/>
                </a:cubicBezTo>
                <a:cubicBezTo>
                  <a:pt x="2050" y="489"/>
                  <a:pt x="2019" y="556"/>
                  <a:pt x="2082" y="595"/>
                </a:cubicBezTo>
                <a:cubicBezTo>
                  <a:pt x="2134" y="678"/>
                  <a:pt x="2081" y="667"/>
                  <a:pt x="2011" y="675"/>
                </a:cubicBezTo>
                <a:cubicBezTo>
                  <a:pt x="1983" y="758"/>
                  <a:pt x="2032" y="639"/>
                  <a:pt x="1869" y="710"/>
                </a:cubicBezTo>
                <a:cubicBezTo>
                  <a:pt x="1852" y="717"/>
                  <a:pt x="1866" y="747"/>
                  <a:pt x="1860" y="764"/>
                </a:cubicBezTo>
                <a:cubicBezTo>
                  <a:pt x="1857" y="774"/>
                  <a:pt x="1848" y="781"/>
                  <a:pt x="1842" y="790"/>
                </a:cubicBezTo>
                <a:cubicBezTo>
                  <a:pt x="1835" y="888"/>
                  <a:pt x="1831" y="1014"/>
                  <a:pt x="1798" y="1109"/>
                </a:cubicBezTo>
                <a:cubicBezTo>
                  <a:pt x="1777" y="1252"/>
                  <a:pt x="1782" y="1265"/>
                  <a:pt x="1789" y="1464"/>
                </a:cubicBezTo>
                <a:cubicBezTo>
                  <a:pt x="1786" y="1493"/>
                  <a:pt x="1790" y="1524"/>
                  <a:pt x="1780" y="1552"/>
                </a:cubicBezTo>
                <a:cubicBezTo>
                  <a:pt x="1777" y="1561"/>
                  <a:pt x="1761" y="1555"/>
                  <a:pt x="1754" y="1561"/>
                </a:cubicBezTo>
                <a:cubicBezTo>
                  <a:pt x="1746" y="1568"/>
                  <a:pt x="1744" y="1580"/>
                  <a:pt x="1736" y="1588"/>
                </a:cubicBezTo>
                <a:cubicBezTo>
                  <a:pt x="1728" y="1595"/>
                  <a:pt x="1718" y="1599"/>
                  <a:pt x="1709" y="1605"/>
                </a:cubicBezTo>
                <a:cubicBezTo>
                  <a:pt x="1693" y="1630"/>
                  <a:pt x="1694" y="1637"/>
                  <a:pt x="1665" y="1650"/>
                </a:cubicBezTo>
                <a:cubicBezTo>
                  <a:pt x="1648" y="1657"/>
                  <a:pt x="1612" y="1667"/>
                  <a:pt x="1612" y="1667"/>
                </a:cubicBezTo>
                <a:cubicBezTo>
                  <a:pt x="1570" y="1696"/>
                  <a:pt x="1537" y="1726"/>
                  <a:pt x="1497" y="1756"/>
                </a:cubicBezTo>
                <a:cubicBezTo>
                  <a:pt x="1491" y="1765"/>
                  <a:pt x="1484" y="1773"/>
                  <a:pt x="1479" y="1783"/>
                </a:cubicBezTo>
                <a:cubicBezTo>
                  <a:pt x="1475" y="1791"/>
                  <a:pt x="1474" y="1801"/>
                  <a:pt x="1470" y="1809"/>
                </a:cubicBezTo>
                <a:cubicBezTo>
                  <a:pt x="1448" y="1848"/>
                  <a:pt x="1422" y="1874"/>
                  <a:pt x="1408" y="1916"/>
                </a:cubicBezTo>
                <a:cubicBezTo>
                  <a:pt x="1405" y="1969"/>
                  <a:pt x="1404" y="2022"/>
                  <a:pt x="1399" y="2075"/>
                </a:cubicBezTo>
                <a:cubicBezTo>
                  <a:pt x="1398" y="2084"/>
                  <a:pt x="1398" y="2097"/>
                  <a:pt x="1390" y="2102"/>
                </a:cubicBezTo>
                <a:cubicBezTo>
                  <a:pt x="1380" y="2108"/>
                  <a:pt x="1367" y="2102"/>
                  <a:pt x="1355" y="2102"/>
                </a:cubicBezTo>
                <a:lnTo>
                  <a:pt x="380" y="2111"/>
                </a:lnTo>
                <a:close/>
              </a:path>
            </a:pathLst>
          </a:custGeom>
          <a:solidFill>
            <a:srgbClr val="FF0000">
              <a:alpha val="50195"/>
            </a:srgbClr>
          </a:solid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8"/>
                                        </p:tgtEl>
                                        <p:attrNameLst>
                                          <p:attrName>style.visibility</p:attrName>
                                        </p:attrNameLst>
                                      </p:cBhvr>
                                      <p:to>
                                        <p:strVal val="visible"/>
                                      </p:to>
                                    </p:set>
                                    <p:anim calcmode="lin" valueType="num">
                                      <p:cBhvr additive="base">
                                        <p:cTn id="7" dur="500" fill="hold"/>
                                        <p:tgtEl>
                                          <p:spTgt spid="3078"/>
                                        </p:tgtEl>
                                        <p:attrNameLst>
                                          <p:attrName>ppt_x</p:attrName>
                                        </p:attrNameLst>
                                      </p:cBhvr>
                                      <p:tavLst>
                                        <p:tav tm="0">
                                          <p:val>
                                            <p:strVal val="#ppt_x"/>
                                          </p:val>
                                        </p:tav>
                                        <p:tav tm="100000">
                                          <p:val>
                                            <p:strVal val="#ppt_x"/>
                                          </p:val>
                                        </p:tav>
                                      </p:tavLst>
                                    </p:anim>
                                    <p:anim calcmode="lin" valueType="num">
                                      <p:cBhvr additive="base">
                                        <p:cTn id="8" dur="500" fill="hold"/>
                                        <p:tgtEl>
                                          <p:spTgt spid="30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z="4000" smtClean="0"/>
              <a:t>The Louisiana Purchase</a:t>
            </a:r>
            <a:r>
              <a:rPr lang="en-US" smtClean="0"/>
              <a:t> </a:t>
            </a:r>
          </a:p>
        </p:txBody>
      </p:sp>
      <p:sp>
        <p:nvSpPr>
          <p:cNvPr id="5123" name="Rectangle 3"/>
          <p:cNvSpPr>
            <a:spLocks noGrp="1" noChangeArrowheads="1"/>
          </p:cNvSpPr>
          <p:nvPr>
            <p:ph type="body" idx="1"/>
          </p:nvPr>
        </p:nvSpPr>
        <p:spPr/>
        <p:txBody>
          <a:bodyPr/>
          <a:lstStyle/>
          <a:p>
            <a:pPr eaLnBrk="1" hangingPunct="1">
              <a:lnSpc>
                <a:spcPct val="80000"/>
              </a:lnSpc>
              <a:defRPr/>
            </a:pPr>
            <a:r>
              <a:rPr lang="en-US" sz="2800" b="1" smtClean="0"/>
              <a:t>New territories added to the United States after 1801</a:t>
            </a:r>
            <a:endParaRPr lang="en-US" sz="2800" i="1" smtClean="0"/>
          </a:p>
          <a:p>
            <a:pPr eaLnBrk="1" hangingPunct="1">
              <a:lnSpc>
                <a:spcPct val="80000"/>
              </a:lnSpc>
              <a:defRPr/>
            </a:pPr>
            <a:r>
              <a:rPr lang="en-US" sz="2800" i="1" smtClean="0"/>
              <a:t>Louisiana Purchase</a:t>
            </a:r>
            <a:endParaRPr lang="en-US" sz="2800" smtClean="0"/>
          </a:p>
          <a:p>
            <a:pPr eaLnBrk="1" hangingPunct="1">
              <a:lnSpc>
                <a:spcPct val="80000"/>
              </a:lnSpc>
              <a:defRPr/>
            </a:pPr>
            <a:r>
              <a:rPr lang="en-US" sz="2800" smtClean="0"/>
              <a:t>Jefferson bought land from France (the Louisiana Purchase), which doubled the size of the United States.</a:t>
            </a:r>
          </a:p>
          <a:p>
            <a:pPr eaLnBrk="1" hangingPunct="1">
              <a:lnSpc>
                <a:spcPct val="80000"/>
              </a:lnSpc>
              <a:defRPr/>
            </a:pPr>
            <a:r>
              <a:rPr lang="en-US" sz="2800" smtClean="0"/>
              <a:t>In the Lewis and Clark expedition, Meriwether Lewis and William Clark explored the Louisiana Purchase from the Mississippi River to the Pacific Ocean.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p:cTn id="7" dur="1000" fill="hold"/>
                                        <p:tgtEl>
                                          <p:spTgt spid="512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512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12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123">
                                            <p:txEl>
                                              <p:pRg st="1" end="1"/>
                                            </p:txEl>
                                          </p:spTgt>
                                        </p:tgtEl>
                                        <p:attrNameLst>
                                          <p:attrName>style.visibility</p:attrName>
                                        </p:attrNameLst>
                                      </p:cBhvr>
                                      <p:to>
                                        <p:strVal val="visible"/>
                                      </p:to>
                                    </p:set>
                                    <p:anim calcmode="lin" valueType="num">
                                      <p:cBhvr>
                                        <p:cTn id="14" dur="1000" fill="hold"/>
                                        <p:tgtEl>
                                          <p:spTgt spid="5123">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512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512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anim calcmode="lin" valueType="num">
                                      <p:cBhvr>
                                        <p:cTn id="21" dur="1000" fill="hold"/>
                                        <p:tgtEl>
                                          <p:spTgt spid="5123">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512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512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5123">
                                            <p:txEl>
                                              <p:pRg st="3" end="3"/>
                                            </p:txEl>
                                          </p:spTgt>
                                        </p:tgtEl>
                                        <p:attrNameLst>
                                          <p:attrName>style.visibility</p:attrName>
                                        </p:attrNameLst>
                                      </p:cBhvr>
                                      <p:to>
                                        <p:strVal val="visible"/>
                                      </p:to>
                                    </p:set>
                                    <p:anim calcmode="lin" valueType="num">
                                      <p:cBhvr>
                                        <p:cTn id="28" dur="1000" fill="hold"/>
                                        <p:tgtEl>
                                          <p:spTgt spid="5123">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512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mtClean="0"/>
              <a:t>Lousiana Purchase</a:t>
            </a:r>
          </a:p>
        </p:txBody>
      </p:sp>
      <p:pic>
        <p:nvPicPr>
          <p:cNvPr id="8195" name="Picture 4" descr="lpurchase2"/>
          <p:cNvPicPr>
            <a:picLocks noChangeAspect="1" noChangeArrowheads="1"/>
          </p:cNvPicPr>
          <p:nvPr/>
        </p:nvPicPr>
        <p:blipFill>
          <a:blip r:embed="rId3" cstate="print"/>
          <a:srcRect/>
          <a:stretch>
            <a:fillRect/>
          </a:stretch>
        </p:blipFill>
        <p:spPr bwMode="auto">
          <a:xfrm>
            <a:off x="152400" y="1219200"/>
            <a:ext cx="8763000" cy="5495925"/>
          </a:xfrm>
          <a:prstGeom prst="rect">
            <a:avLst/>
          </a:prstGeom>
          <a:noFill/>
          <a:ln w="9525">
            <a:noFill/>
            <a:miter lim="800000"/>
            <a:headEnd/>
            <a:tailEnd/>
          </a:ln>
        </p:spPr>
      </p:pic>
      <p:sp>
        <p:nvSpPr>
          <p:cNvPr id="6151" name="Freeform 7"/>
          <p:cNvSpPr>
            <a:spLocks/>
          </p:cNvSpPr>
          <p:nvPr/>
        </p:nvSpPr>
        <p:spPr bwMode="auto">
          <a:xfrm>
            <a:off x="2286000" y="1600200"/>
            <a:ext cx="3352800" cy="3733800"/>
          </a:xfrm>
          <a:custGeom>
            <a:avLst/>
            <a:gdLst>
              <a:gd name="T0" fmla="*/ 2112 w 2112"/>
              <a:gd name="T1" fmla="*/ 2352 h 2352"/>
              <a:gd name="T2" fmla="*/ 2064 w 2112"/>
              <a:gd name="T3" fmla="*/ 2256 h 2352"/>
              <a:gd name="T4" fmla="*/ 1968 w 2112"/>
              <a:gd name="T5" fmla="*/ 2256 h 2352"/>
              <a:gd name="T6" fmla="*/ 1920 w 2112"/>
              <a:gd name="T7" fmla="*/ 2112 h 2352"/>
              <a:gd name="T8" fmla="*/ 1920 w 2112"/>
              <a:gd name="T9" fmla="*/ 2016 h 2352"/>
              <a:gd name="T10" fmla="*/ 1920 w 2112"/>
              <a:gd name="T11" fmla="*/ 1824 h 2352"/>
              <a:gd name="T12" fmla="*/ 2064 w 2112"/>
              <a:gd name="T13" fmla="*/ 1440 h 2352"/>
              <a:gd name="T14" fmla="*/ 1872 w 2112"/>
              <a:gd name="T15" fmla="*/ 1104 h 2352"/>
              <a:gd name="T16" fmla="*/ 1872 w 2112"/>
              <a:gd name="T17" fmla="*/ 960 h 2352"/>
              <a:gd name="T18" fmla="*/ 1968 w 2112"/>
              <a:gd name="T19" fmla="*/ 912 h 2352"/>
              <a:gd name="T20" fmla="*/ 1776 w 2112"/>
              <a:gd name="T21" fmla="*/ 624 h 2352"/>
              <a:gd name="T22" fmla="*/ 1584 w 2112"/>
              <a:gd name="T23" fmla="*/ 480 h 2352"/>
              <a:gd name="T24" fmla="*/ 1584 w 2112"/>
              <a:gd name="T25" fmla="*/ 336 h 2352"/>
              <a:gd name="T26" fmla="*/ 1680 w 2112"/>
              <a:gd name="T27" fmla="*/ 336 h 2352"/>
              <a:gd name="T28" fmla="*/ 1632 w 2112"/>
              <a:gd name="T29" fmla="*/ 288 h 2352"/>
              <a:gd name="T30" fmla="*/ 1488 w 2112"/>
              <a:gd name="T31" fmla="*/ 288 h 2352"/>
              <a:gd name="T32" fmla="*/ 1488 w 2112"/>
              <a:gd name="T33" fmla="*/ 384 h 2352"/>
              <a:gd name="T34" fmla="*/ 1440 w 2112"/>
              <a:gd name="T35" fmla="*/ 480 h 2352"/>
              <a:gd name="T36" fmla="*/ 1248 w 2112"/>
              <a:gd name="T37" fmla="*/ 432 h 2352"/>
              <a:gd name="T38" fmla="*/ 1248 w 2112"/>
              <a:gd name="T39" fmla="*/ 288 h 2352"/>
              <a:gd name="T40" fmla="*/ 1200 w 2112"/>
              <a:gd name="T41" fmla="*/ 192 h 2352"/>
              <a:gd name="T42" fmla="*/ 1104 w 2112"/>
              <a:gd name="T43" fmla="*/ 240 h 2352"/>
              <a:gd name="T44" fmla="*/ 1008 w 2112"/>
              <a:gd name="T45" fmla="*/ 192 h 2352"/>
              <a:gd name="T46" fmla="*/ 864 w 2112"/>
              <a:gd name="T47" fmla="*/ 96 h 2352"/>
              <a:gd name="T48" fmla="*/ 96 w 2112"/>
              <a:gd name="T49" fmla="*/ 0 h 2352"/>
              <a:gd name="T50" fmla="*/ 144 w 2112"/>
              <a:gd name="T51" fmla="*/ 240 h 2352"/>
              <a:gd name="T52" fmla="*/ 96 w 2112"/>
              <a:gd name="T53" fmla="*/ 336 h 2352"/>
              <a:gd name="T54" fmla="*/ 0 w 2112"/>
              <a:gd name="T55" fmla="*/ 336 h 2352"/>
              <a:gd name="T56" fmla="*/ 48 w 2112"/>
              <a:gd name="T57" fmla="*/ 528 h 2352"/>
              <a:gd name="T58" fmla="*/ 240 w 2112"/>
              <a:gd name="T59" fmla="*/ 480 h 2352"/>
              <a:gd name="T60" fmla="*/ 288 w 2112"/>
              <a:gd name="T61" fmla="*/ 624 h 2352"/>
              <a:gd name="T62" fmla="*/ 528 w 2112"/>
              <a:gd name="T63" fmla="*/ 1008 h 2352"/>
              <a:gd name="T64" fmla="*/ 624 w 2112"/>
              <a:gd name="T65" fmla="*/ 1104 h 2352"/>
              <a:gd name="T66" fmla="*/ 528 w 2112"/>
              <a:gd name="T67" fmla="*/ 1248 h 2352"/>
              <a:gd name="T68" fmla="*/ 624 w 2112"/>
              <a:gd name="T69" fmla="*/ 1392 h 2352"/>
              <a:gd name="T70" fmla="*/ 576 w 2112"/>
              <a:gd name="T71" fmla="*/ 1584 h 2352"/>
              <a:gd name="T72" fmla="*/ 960 w 2112"/>
              <a:gd name="T73" fmla="*/ 1776 h 2352"/>
              <a:gd name="T74" fmla="*/ 1488 w 2112"/>
              <a:gd name="T75" fmla="*/ 1920 h 2352"/>
              <a:gd name="T76" fmla="*/ 1776 w 2112"/>
              <a:gd name="T77" fmla="*/ 2112 h 2352"/>
              <a:gd name="T78" fmla="*/ 1872 w 2112"/>
              <a:gd name="T79" fmla="*/ 2304 h 2352"/>
              <a:gd name="T80" fmla="*/ 2016 w 2112"/>
              <a:gd name="T81" fmla="*/ 2352 h 2352"/>
              <a:gd name="T82" fmla="*/ 2112 w 2112"/>
              <a:gd name="T83" fmla="*/ 2352 h 235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12"/>
              <a:gd name="T127" fmla="*/ 0 h 2352"/>
              <a:gd name="T128" fmla="*/ 2112 w 2112"/>
              <a:gd name="T129" fmla="*/ 2352 h 235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12" h="2352">
                <a:moveTo>
                  <a:pt x="2112" y="2352"/>
                </a:moveTo>
                <a:lnTo>
                  <a:pt x="2064" y="2256"/>
                </a:lnTo>
                <a:lnTo>
                  <a:pt x="1968" y="2256"/>
                </a:lnTo>
                <a:lnTo>
                  <a:pt x="1920" y="2112"/>
                </a:lnTo>
                <a:lnTo>
                  <a:pt x="1920" y="2016"/>
                </a:lnTo>
                <a:lnTo>
                  <a:pt x="1920" y="1824"/>
                </a:lnTo>
                <a:lnTo>
                  <a:pt x="2064" y="1440"/>
                </a:lnTo>
                <a:lnTo>
                  <a:pt x="1872" y="1104"/>
                </a:lnTo>
                <a:lnTo>
                  <a:pt x="1872" y="960"/>
                </a:lnTo>
                <a:lnTo>
                  <a:pt x="1968" y="912"/>
                </a:lnTo>
                <a:lnTo>
                  <a:pt x="1776" y="624"/>
                </a:lnTo>
                <a:lnTo>
                  <a:pt x="1584" y="480"/>
                </a:lnTo>
                <a:lnTo>
                  <a:pt x="1584" y="336"/>
                </a:lnTo>
                <a:lnTo>
                  <a:pt x="1680" y="336"/>
                </a:lnTo>
                <a:lnTo>
                  <a:pt x="1632" y="288"/>
                </a:lnTo>
                <a:lnTo>
                  <a:pt x="1488" y="288"/>
                </a:lnTo>
                <a:lnTo>
                  <a:pt x="1488" y="384"/>
                </a:lnTo>
                <a:lnTo>
                  <a:pt x="1440" y="480"/>
                </a:lnTo>
                <a:lnTo>
                  <a:pt x="1248" y="432"/>
                </a:lnTo>
                <a:lnTo>
                  <a:pt x="1248" y="288"/>
                </a:lnTo>
                <a:lnTo>
                  <a:pt x="1200" y="192"/>
                </a:lnTo>
                <a:lnTo>
                  <a:pt x="1104" y="240"/>
                </a:lnTo>
                <a:lnTo>
                  <a:pt x="1008" y="192"/>
                </a:lnTo>
                <a:lnTo>
                  <a:pt x="864" y="96"/>
                </a:lnTo>
                <a:lnTo>
                  <a:pt x="96" y="0"/>
                </a:lnTo>
                <a:lnTo>
                  <a:pt x="144" y="240"/>
                </a:lnTo>
                <a:lnTo>
                  <a:pt x="96" y="336"/>
                </a:lnTo>
                <a:lnTo>
                  <a:pt x="0" y="336"/>
                </a:lnTo>
                <a:lnTo>
                  <a:pt x="48" y="528"/>
                </a:lnTo>
                <a:lnTo>
                  <a:pt x="240" y="480"/>
                </a:lnTo>
                <a:lnTo>
                  <a:pt x="288" y="624"/>
                </a:lnTo>
                <a:lnTo>
                  <a:pt x="528" y="1008"/>
                </a:lnTo>
                <a:lnTo>
                  <a:pt x="624" y="1104"/>
                </a:lnTo>
                <a:lnTo>
                  <a:pt x="528" y="1248"/>
                </a:lnTo>
                <a:lnTo>
                  <a:pt x="624" y="1392"/>
                </a:lnTo>
                <a:lnTo>
                  <a:pt x="576" y="1584"/>
                </a:lnTo>
                <a:lnTo>
                  <a:pt x="960" y="1776"/>
                </a:lnTo>
                <a:lnTo>
                  <a:pt x="1488" y="1920"/>
                </a:lnTo>
                <a:lnTo>
                  <a:pt x="1776" y="2112"/>
                </a:lnTo>
                <a:lnTo>
                  <a:pt x="1872" y="2304"/>
                </a:lnTo>
                <a:lnTo>
                  <a:pt x="2016" y="2352"/>
                </a:lnTo>
                <a:lnTo>
                  <a:pt x="2112" y="2352"/>
                </a:lnTo>
                <a:close/>
              </a:path>
            </a:pathLst>
          </a:custGeom>
          <a:solidFill>
            <a:srgbClr val="00FF00">
              <a:alpha val="36862"/>
            </a:srgbClr>
          </a:solidFill>
          <a:ln w="9525">
            <a:solidFill>
              <a:schemeClr val="tx1"/>
            </a:solidFill>
            <a:round/>
            <a:headEnd/>
            <a:tailEnd/>
          </a:ln>
        </p:spPr>
        <p:txBody>
          <a:bodyPr/>
          <a:lstStyle/>
          <a:p>
            <a:endParaRPr lang="en-US"/>
          </a:p>
        </p:txBody>
      </p:sp>
      <p:sp>
        <p:nvSpPr>
          <p:cNvPr id="8197" name="Freeform 8"/>
          <p:cNvSpPr>
            <a:spLocks/>
          </p:cNvSpPr>
          <p:nvPr/>
        </p:nvSpPr>
        <p:spPr bwMode="auto">
          <a:xfrm>
            <a:off x="4770438" y="1671638"/>
            <a:ext cx="3656012" cy="3351212"/>
          </a:xfrm>
          <a:custGeom>
            <a:avLst/>
            <a:gdLst>
              <a:gd name="T0" fmla="*/ 416 w 2303"/>
              <a:gd name="T1" fmla="*/ 1987 h 2111"/>
              <a:gd name="T2" fmla="*/ 531 w 2303"/>
              <a:gd name="T3" fmla="*/ 1561 h 2111"/>
              <a:gd name="T4" fmla="*/ 566 w 2303"/>
              <a:gd name="T5" fmla="*/ 1473 h 2111"/>
              <a:gd name="T6" fmla="*/ 424 w 2303"/>
              <a:gd name="T7" fmla="*/ 1216 h 2111"/>
              <a:gd name="T8" fmla="*/ 407 w 2303"/>
              <a:gd name="T9" fmla="*/ 897 h 2111"/>
              <a:gd name="T10" fmla="*/ 371 w 2303"/>
              <a:gd name="T11" fmla="*/ 817 h 2111"/>
              <a:gd name="T12" fmla="*/ 309 w 2303"/>
              <a:gd name="T13" fmla="*/ 640 h 2111"/>
              <a:gd name="T14" fmla="*/ 265 w 2303"/>
              <a:gd name="T15" fmla="*/ 604 h 2111"/>
              <a:gd name="T16" fmla="*/ 203 w 2303"/>
              <a:gd name="T17" fmla="*/ 542 h 2111"/>
              <a:gd name="T18" fmla="*/ 105 w 2303"/>
              <a:gd name="T19" fmla="*/ 427 h 2111"/>
              <a:gd name="T20" fmla="*/ 141 w 2303"/>
              <a:gd name="T21" fmla="*/ 338 h 2111"/>
              <a:gd name="T22" fmla="*/ 17 w 2303"/>
              <a:gd name="T23" fmla="*/ 143 h 2111"/>
              <a:gd name="T24" fmla="*/ 35 w 2303"/>
              <a:gd name="T25" fmla="*/ 108 h 2111"/>
              <a:gd name="T26" fmla="*/ 265 w 2303"/>
              <a:gd name="T27" fmla="*/ 126 h 2111"/>
              <a:gd name="T28" fmla="*/ 557 w 2303"/>
              <a:gd name="T29" fmla="*/ 134 h 2111"/>
              <a:gd name="T30" fmla="*/ 664 w 2303"/>
              <a:gd name="T31" fmla="*/ 196 h 2111"/>
              <a:gd name="T32" fmla="*/ 832 w 2303"/>
              <a:gd name="T33" fmla="*/ 259 h 2111"/>
              <a:gd name="T34" fmla="*/ 921 w 2303"/>
              <a:gd name="T35" fmla="*/ 321 h 2111"/>
              <a:gd name="T36" fmla="*/ 1027 w 2303"/>
              <a:gd name="T37" fmla="*/ 400 h 2111"/>
              <a:gd name="T38" fmla="*/ 1098 w 2303"/>
              <a:gd name="T39" fmla="*/ 445 h 2111"/>
              <a:gd name="T40" fmla="*/ 1363 w 2303"/>
              <a:gd name="T41" fmla="*/ 627 h 2111"/>
              <a:gd name="T42" fmla="*/ 1555 w 2303"/>
              <a:gd name="T43" fmla="*/ 483 h 2111"/>
              <a:gd name="T44" fmla="*/ 1891 w 2303"/>
              <a:gd name="T45" fmla="*/ 243 h 2111"/>
              <a:gd name="T46" fmla="*/ 2179 w 2303"/>
              <a:gd name="T47" fmla="*/ 3 h 2111"/>
              <a:gd name="T48" fmla="*/ 2179 w 2303"/>
              <a:gd name="T49" fmla="*/ 55 h 2111"/>
              <a:gd name="T50" fmla="*/ 2303 w 2303"/>
              <a:gd name="T51" fmla="*/ 196 h 2111"/>
              <a:gd name="T52" fmla="*/ 2152 w 2303"/>
              <a:gd name="T53" fmla="*/ 267 h 2111"/>
              <a:gd name="T54" fmla="*/ 2055 w 2303"/>
              <a:gd name="T55" fmla="*/ 418 h 2111"/>
              <a:gd name="T56" fmla="*/ 2011 w 2303"/>
              <a:gd name="T57" fmla="*/ 675 h 2111"/>
              <a:gd name="T58" fmla="*/ 1860 w 2303"/>
              <a:gd name="T59" fmla="*/ 764 h 2111"/>
              <a:gd name="T60" fmla="*/ 1798 w 2303"/>
              <a:gd name="T61" fmla="*/ 1109 h 2111"/>
              <a:gd name="T62" fmla="*/ 1780 w 2303"/>
              <a:gd name="T63" fmla="*/ 1552 h 2111"/>
              <a:gd name="T64" fmla="*/ 1736 w 2303"/>
              <a:gd name="T65" fmla="*/ 1588 h 2111"/>
              <a:gd name="T66" fmla="*/ 1665 w 2303"/>
              <a:gd name="T67" fmla="*/ 1650 h 2111"/>
              <a:gd name="T68" fmla="*/ 1497 w 2303"/>
              <a:gd name="T69" fmla="*/ 1756 h 2111"/>
              <a:gd name="T70" fmla="*/ 1470 w 2303"/>
              <a:gd name="T71" fmla="*/ 1809 h 2111"/>
              <a:gd name="T72" fmla="*/ 1399 w 2303"/>
              <a:gd name="T73" fmla="*/ 2075 h 2111"/>
              <a:gd name="T74" fmla="*/ 1355 w 2303"/>
              <a:gd name="T75" fmla="*/ 2102 h 211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03"/>
              <a:gd name="T115" fmla="*/ 0 h 2111"/>
              <a:gd name="T116" fmla="*/ 2303 w 2303"/>
              <a:gd name="T117" fmla="*/ 2111 h 211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03" h="2111">
                <a:moveTo>
                  <a:pt x="380" y="2111"/>
                </a:moveTo>
                <a:cubicBezTo>
                  <a:pt x="387" y="2054"/>
                  <a:pt x="386" y="2030"/>
                  <a:pt x="416" y="1987"/>
                </a:cubicBezTo>
                <a:cubicBezTo>
                  <a:pt x="399" y="1871"/>
                  <a:pt x="409" y="1805"/>
                  <a:pt x="451" y="1703"/>
                </a:cubicBezTo>
                <a:cubicBezTo>
                  <a:pt x="469" y="1658"/>
                  <a:pt x="488" y="1590"/>
                  <a:pt x="531" y="1561"/>
                </a:cubicBezTo>
                <a:cubicBezTo>
                  <a:pt x="537" y="1549"/>
                  <a:pt x="543" y="1538"/>
                  <a:pt x="548" y="1526"/>
                </a:cubicBezTo>
                <a:cubicBezTo>
                  <a:pt x="555" y="1509"/>
                  <a:pt x="566" y="1473"/>
                  <a:pt x="566" y="1473"/>
                </a:cubicBezTo>
                <a:cubicBezTo>
                  <a:pt x="556" y="1401"/>
                  <a:pt x="571" y="1362"/>
                  <a:pt x="495" y="1340"/>
                </a:cubicBezTo>
                <a:cubicBezTo>
                  <a:pt x="463" y="1290"/>
                  <a:pt x="474" y="1247"/>
                  <a:pt x="424" y="1216"/>
                </a:cubicBezTo>
                <a:cubicBezTo>
                  <a:pt x="409" y="1165"/>
                  <a:pt x="384" y="1116"/>
                  <a:pt x="371" y="1065"/>
                </a:cubicBezTo>
                <a:cubicBezTo>
                  <a:pt x="377" y="984"/>
                  <a:pt x="367" y="954"/>
                  <a:pt x="407" y="897"/>
                </a:cubicBezTo>
                <a:cubicBezTo>
                  <a:pt x="404" y="873"/>
                  <a:pt x="408" y="848"/>
                  <a:pt x="398" y="826"/>
                </a:cubicBezTo>
                <a:cubicBezTo>
                  <a:pt x="394" y="817"/>
                  <a:pt x="376" y="825"/>
                  <a:pt x="371" y="817"/>
                </a:cubicBezTo>
                <a:cubicBezTo>
                  <a:pt x="366" y="809"/>
                  <a:pt x="356" y="723"/>
                  <a:pt x="354" y="719"/>
                </a:cubicBezTo>
                <a:cubicBezTo>
                  <a:pt x="342" y="691"/>
                  <a:pt x="323" y="667"/>
                  <a:pt x="309" y="640"/>
                </a:cubicBezTo>
                <a:cubicBezTo>
                  <a:pt x="304" y="630"/>
                  <a:pt x="299" y="620"/>
                  <a:pt x="291" y="613"/>
                </a:cubicBezTo>
                <a:cubicBezTo>
                  <a:pt x="284" y="607"/>
                  <a:pt x="274" y="607"/>
                  <a:pt x="265" y="604"/>
                </a:cubicBezTo>
                <a:cubicBezTo>
                  <a:pt x="211" y="525"/>
                  <a:pt x="284" y="621"/>
                  <a:pt x="221" y="569"/>
                </a:cubicBezTo>
                <a:cubicBezTo>
                  <a:pt x="213" y="562"/>
                  <a:pt x="211" y="549"/>
                  <a:pt x="203" y="542"/>
                </a:cubicBezTo>
                <a:cubicBezTo>
                  <a:pt x="187" y="528"/>
                  <a:pt x="150" y="507"/>
                  <a:pt x="150" y="507"/>
                </a:cubicBezTo>
                <a:cubicBezTo>
                  <a:pt x="140" y="478"/>
                  <a:pt x="105" y="427"/>
                  <a:pt x="105" y="427"/>
                </a:cubicBezTo>
                <a:cubicBezTo>
                  <a:pt x="108" y="394"/>
                  <a:pt x="102" y="359"/>
                  <a:pt x="114" y="329"/>
                </a:cubicBezTo>
                <a:cubicBezTo>
                  <a:pt x="118" y="320"/>
                  <a:pt x="136" y="346"/>
                  <a:pt x="141" y="338"/>
                </a:cubicBezTo>
                <a:cubicBezTo>
                  <a:pt x="165" y="304"/>
                  <a:pt x="69" y="270"/>
                  <a:pt x="52" y="259"/>
                </a:cubicBezTo>
                <a:cubicBezTo>
                  <a:pt x="26" y="218"/>
                  <a:pt x="25" y="194"/>
                  <a:pt x="17" y="143"/>
                </a:cubicBezTo>
                <a:cubicBezTo>
                  <a:pt x="14" y="125"/>
                  <a:pt x="0" y="106"/>
                  <a:pt x="8" y="90"/>
                </a:cubicBezTo>
                <a:cubicBezTo>
                  <a:pt x="13" y="80"/>
                  <a:pt x="25" y="104"/>
                  <a:pt x="35" y="108"/>
                </a:cubicBezTo>
                <a:cubicBezTo>
                  <a:pt x="46" y="113"/>
                  <a:pt x="58" y="116"/>
                  <a:pt x="70" y="117"/>
                </a:cubicBezTo>
                <a:cubicBezTo>
                  <a:pt x="135" y="122"/>
                  <a:pt x="200" y="123"/>
                  <a:pt x="265" y="126"/>
                </a:cubicBezTo>
                <a:cubicBezTo>
                  <a:pt x="312" y="141"/>
                  <a:pt x="360" y="154"/>
                  <a:pt x="407" y="170"/>
                </a:cubicBezTo>
                <a:cubicBezTo>
                  <a:pt x="524" y="159"/>
                  <a:pt x="479" y="161"/>
                  <a:pt x="557" y="134"/>
                </a:cubicBezTo>
                <a:cubicBezTo>
                  <a:pt x="560" y="135"/>
                  <a:pt x="613" y="147"/>
                  <a:pt x="619" y="152"/>
                </a:cubicBezTo>
                <a:cubicBezTo>
                  <a:pt x="664" y="189"/>
                  <a:pt x="607" y="172"/>
                  <a:pt x="664" y="196"/>
                </a:cubicBezTo>
                <a:cubicBezTo>
                  <a:pt x="708" y="215"/>
                  <a:pt x="759" y="225"/>
                  <a:pt x="805" y="241"/>
                </a:cubicBezTo>
                <a:cubicBezTo>
                  <a:pt x="815" y="245"/>
                  <a:pt x="822" y="254"/>
                  <a:pt x="832" y="259"/>
                </a:cubicBezTo>
                <a:cubicBezTo>
                  <a:pt x="840" y="263"/>
                  <a:pt x="850" y="264"/>
                  <a:pt x="859" y="267"/>
                </a:cubicBezTo>
                <a:cubicBezTo>
                  <a:pt x="878" y="287"/>
                  <a:pt x="903" y="300"/>
                  <a:pt x="921" y="321"/>
                </a:cubicBezTo>
                <a:cubicBezTo>
                  <a:pt x="930" y="332"/>
                  <a:pt x="941" y="373"/>
                  <a:pt x="956" y="383"/>
                </a:cubicBezTo>
                <a:cubicBezTo>
                  <a:pt x="976" y="396"/>
                  <a:pt x="1004" y="393"/>
                  <a:pt x="1027" y="400"/>
                </a:cubicBezTo>
                <a:cubicBezTo>
                  <a:pt x="1045" y="405"/>
                  <a:pt x="1080" y="418"/>
                  <a:pt x="1080" y="418"/>
                </a:cubicBezTo>
                <a:cubicBezTo>
                  <a:pt x="1086" y="427"/>
                  <a:pt x="1098" y="445"/>
                  <a:pt x="1098" y="445"/>
                </a:cubicBezTo>
                <a:lnTo>
                  <a:pt x="1075" y="771"/>
                </a:lnTo>
                <a:lnTo>
                  <a:pt x="1363" y="627"/>
                </a:lnTo>
                <a:lnTo>
                  <a:pt x="1363" y="531"/>
                </a:lnTo>
                <a:lnTo>
                  <a:pt x="1555" y="483"/>
                </a:lnTo>
                <a:lnTo>
                  <a:pt x="1651" y="291"/>
                </a:lnTo>
                <a:lnTo>
                  <a:pt x="1891" y="243"/>
                </a:lnTo>
                <a:lnTo>
                  <a:pt x="1987" y="99"/>
                </a:lnTo>
                <a:cubicBezTo>
                  <a:pt x="2051" y="67"/>
                  <a:pt x="2112" y="29"/>
                  <a:pt x="2179" y="3"/>
                </a:cubicBezTo>
                <a:cubicBezTo>
                  <a:pt x="2187" y="0"/>
                  <a:pt x="2170" y="19"/>
                  <a:pt x="2170" y="28"/>
                </a:cubicBezTo>
                <a:cubicBezTo>
                  <a:pt x="2170" y="37"/>
                  <a:pt x="2172" y="48"/>
                  <a:pt x="2179" y="55"/>
                </a:cubicBezTo>
                <a:cubicBezTo>
                  <a:pt x="2186" y="62"/>
                  <a:pt x="2197" y="61"/>
                  <a:pt x="2206" y="64"/>
                </a:cubicBezTo>
                <a:cubicBezTo>
                  <a:pt x="2244" y="102"/>
                  <a:pt x="2285" y="145"/>
                  <a:pt x="2303" y="196"/>
                </a:cubicBezTo>
                <a:cubicBezTo>
                  <a:pt x="2238" y="240"/>
                  <a:pt x="2271" y="228"/>
                  <a:pt x="2206" y="241"/>
                </a:cubicBezTo>
                <a:cubicBezTo>
                  <a:pt x="2189" y="252"/>
                  <a:pt x="2168" y="255"/>
                  <a:pt x="2152" y="267"/>
                </a:cubicBezTo>
                <a:cubicBezTo>
                  <a:pt x="2144" y="273"/>
                  <a:pt x="2120" y="324"/>
                  <a:pt x="2117" y="329"/>
                </a:cubicBezTo>
                <a:cubicBezTo>
                  <a:pt x="2099" y="360"/>
                  <a:pt x="2075" y="388"/>
                  <a:pt x="2055" y="418"/>
                </a:cubicBezTo>
                <a:cubicBezTo>
                  <a:pt x="2050" y="489"/>
                  <a:pt x="2019" y="556"/>
                  <a:pt x="2082" y="595"/>
                </a:cubicBezTo>
                <a:cubicBezTo>
                  <a:pt x="2134" y="678"/>
                  <a:pt x="2081" y="667"/>
                  <a:pt x="2011" y="675"/>
                </a:cubicBezTo>
                <a:cubicBezTo>
                  <a:pt x="1983" y="758"/>
                  <a:pt x="2032" y="639"/>
                  <a:pt x="1869" y="710"/>
                </a:cubicBezTo>
                <a:cubicBezTo>
                  <a:pt x="1852" y="717"/>
                  <a:pt x="1866" y="747"/>
                  <a:pt x="1860" y="764"/>
                </a:cubicBezTo>
                <a:cubicBezTo>
                  <a:pt x="1857" y="774"/>
                  <a:pt x="1848" y="781"/>
                  <a:pt x="1842" y="790"/>
                </a:cubicBezTo>
                <a:cubicBezTo>
                  <a:pt x="1835" y="888"/>
                  <a:pt x="1831" y="1014"/>
                  <a:pt x="1798" y="1109"/>
                </a:cubicBezTo>
                <a:cubicBezTo>
                  <a:pt x="1777" y="1252"/>
                  <a:pt x="1782" y="1265"/>
                  <a:pt x="1789" y="1464"/>
                </a:cubicBezTo>
                <a:cubicBezTo>
                  <a:pt x="1786" y="1493"/>
                  <a:pt x="1790" y="1524"/>
                  <a:pt x="1780" y="1552"/>
                </a:cubicBezTo>
                <a:cubicBezTo>
                  <a:pt x="1777" y="1561"/>
                  <a:pt x="1761" y="1555"/>
                  <a:pt x="1754" y="1561"/>
                </a:cubicBezTo>
                <a:cubicBezTo>
                  <a:pt x="1746" y="1568"/>
                  <a:pt x="1744" y="1580"/>
                  <a:pt x="1736" y="1588"/>
                </a:cubicBezTo>
                <a:cubicBezTo>
                  <a:pt x="1728" y="1595"/>
                  <a:pt x="1718" y="1599"/>
                  <a:pt x="1709" y="1605"/>
                </a:cubicBezTo>
                <a:cubicBezTo>
                  <a:pt x="1693" y="1630"/>
                  <a:pt x="1694" y="1637"/>
                  <a:pt x="1665" y="1650"/>
                </a:cubicBezTo>
                <a:cubicBezTo>
                  <a:pt x="1648" y="1657"/>
                  <a:pt x="1612" y="1667"/>
                  <a:pt x="1612" y="1667"/>
                </a:cubicBezTo>
                <a:cubicBezTo>
                  <a:pt x="1570" y="1696"/>
                  <a:pt x="1537" y="1726"/>
                  <a:pt x="1497" y="1756"/>
                </a:cubicBezTo>
                <a:cubicBezTo>
                  <a:pt x="1491" y="1765"/>
                  <a:pt x="1484" y="1773"/>
                  <a:pt x="1479" y="1783"/>
                </a:cubicBezTo>
                <a:cubicBezTo>
                  <a:pt x="1475" y="1791"/>
                  <a:pt x="1474" y="1801"/>
                  <a:pt x="1470" y="1809"/>
                </a:cubicBezTo>
                <a:cubicBezTo>
                  <a:pt x="1448" y="1848"/>
                  <a:pt x="1422" y="1874"/>
                  <a:pt x="1408" y="1916"/>
                </a:cubicBezTo>
                <a:cubicBezTo>
                  <a:pt x="1405" y="1969"/>
                  <a:pt x="1404" y="2022"/>
                  <a:pt x="1399" y="2075"/>
                </a:cubicBezTo>
                <a:cubicBezTo>
                  <a:pt x="1398" y="2084"/>
                  <a:pt x="1398" y="2097"/>
                  <a:pt x="1390" y="2102"/>
                </a:cubicBezTo>
                <a:cubicBezTo>
                  <a:pt x="1380" y="2108"/>
                  <a:pt x="1367" y="2102"/>
                  <a:pt x="1355" y="2102"/>
                </a:cubicBezTo>
                <a:lnTo>
                  <a:pt x="380" y="2111"/>
                </a:lnTo>
                <a:close/>
              </a:path>
            </a:pathLst>
          </a:custGeom>
          <a:solidFill>
            <a:srgbClr val="FF0000">
              <a:alpha val="50195"/>
            </a:srgbClr>
          </a:solid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51"/>
                                        </p:tgtEl>
                                        <p:attrNameLst>
                                          <p:attrName>style.visibility</p:attrName>
                                        </p:attrNameLst>
                                      </p:cBhvr>
                                      <p:to>
                                        <p:strVal val="visible"/>
                                      </p:to>
                                    </p:set>
                                    <p:anim calcmode="lin" valueType="num">
                                      <p:cBhvr additive="base">
                                        <p:cTn id="7" dur="500" fill="hold"/>
                                        <p:tgtEl>
                                          <p:spTgt spid="6151"/>
                                        </p:tgtEl>
                                        <p:attrNameLst>
                                          <p:attrName>ppt_x</p:attrName>
                                        </p:attrNameLst>
                                      </p:cBhvr>
                                      <p:tavLst>
                                        <p:tav tm="0">
                                          <p:val>
                                            <p:strVal val="0-#ppt_w/2"/>
                                          </p:val>
                                        </p:tav>
                                        <p:tav tm="100000">
                                          <p:val>
                                            <p:strVal val="#ppt_x"/>
                                          </p:val>
                                        </p:tav>
                                      </p:tavLst>
                                    </p:anim>
                                    <p:anim calcmode="lin" valueType="num">
                                      <p:cBhvr additive="base">
                                        <p:cTn id="8" dur="500" fill="hold"/>
                                        <p:tgtEl>
                                          <p:spTgt spid="61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mtClean="0"/>
              <a:t>Other Territories</a:t>
            </a:r>
          </a:p>
        </p:txBody>
      </p:sp>
      <p:sp>
        <p:nvSpPr>
          <p:cNvPr id="7171" name="Rectangle 3"/>
          <p:cNvSpPr>
            <a:spLocks noGrp="1" noChangeArrowheads="1"/>
          </p:cNvSpPr>
          <p:nvPr>
            <p:ph type="body" idx="1"/>
          </p:nvPr>
        </p:nvSpPr>
        <p:spPr/>
        <p:txBody>
          <a:bodyPr/>
          <a:lstStyle/>
          <a:p>
            <a:pPr eaLnBrk="1" hangingPunct="1">
              <a:lnSpc>
                <a:spcPct val="90000"/>
              </a:lnSpc>
              <a:defRPr/>
            </a:pPr>
            <a:r>
              <a:rPr lang="en-US" sz="2400" i="1" smtClean="0"/>
              <a:t>Florida</a:t>
            </a:r>
            <a:endParaRPr lang="en-US" sz="2400" smtClean="0"/>
          </a:p>
          <a:p>
            <a:pPr lvl="1" eaLnBrk="1" hangingPunct="1">
              <a:lnSpc>
                <a:spcPct val="90000"/>
              </a:lnSpc>
              <a:defRPr/>
            </a:pPr>
            <a:r>
              <a:rPr lang="en-US" sz="2000" smtClean="0"/>
              <a:t>Spain gave Florida to the United States through a treaty.</a:t>
            </a:r>
            <a:endParaRPr lang="en-US" sz="2000" i="1" smtClean="0"/>
          </a:p>
          <a:p>
            <a:pPr eaLnBrk="1" hangingPunct="1">
              <a:lnSpc>
                <a:spcPct val="90000"/>
              </a:lnSpc>
              <a:defRPr/>
            </a:pPr>
            <a:r>
              <a:rPr lang="en-US" sz="2400" i="1" smtClean="0"/>
              <a:t>Texas</a:t>
            </a:r>
            <a:endParaRPr lang="en-US" sz="2400" smtClean="0"/>
          </a:p>
          <a:p>
            <a:pPr lvl="1" eaLnBrk="1" hangingPunct="1">
              <a:lnSpc>
                <a:spcPct val="90000"/>
              </a:lnSpc>
              <a:defRPr/>
            </a:pPr>
            <a:r>
              <a:rPr lang="en-US" sz="2000" smtClean="0"/>
              <a:t>Texas was added after it became an independent republic.</a:t>
            </a:r>
            <a:endParaRPr lang="en-US" sz="2000" i="1" smtClean="0"/>
          </a:p>
          <a:p>
            <a:pPr eaLnBrk="1" hangingPunct="1">
              <a:lnSpc>
                <a:spcPct val="90000"/>
              </a:lnSpc>
              <a:defRPr/>
            </a:pPr>
            <a:r>
              <a:rPr lang="en-US" sz="2400" i="1" smtClean="0"/>
              <a:t>Oregon</a:t>
            </a:r>
            <a:endParaRPr lang="en-US" sz="2400" smtClean="0"/>
          </a:p>
          <a:p>
            <a:pPr lvl="1" eaLnBrk="1" hangingPunct="1">
              <a:lnSpc>
                <a:spcPct val="90000"/>
              </a:lnSpc>
              <a:defRPr/>
            </a:pPr>
            <a:r>
              <a:rPr lang="en-US" sz="2000" smtClean="0"/>
              <a:t>The Oregon Territory was divided by the United States and Great Britain.</a:t>
            </a:r>
            <a:endParaRPr lang="en-US" sz="2000" i="1" smtClean="0"/>
          </a:p>
          <a:p>
            <a:pPr eaLnBrk="1" hangingPunct="1">
              <a:lnSpc>
                <a:spcPct val="90000"/>
              </a:lnSpc>
              <a:defRPr/>
            </a:pPr>
            <a:r>
              <a:rPr lang="en-US" sz="2400" i="1" smtClean="0"/>
              <a:t>California</a:t>
            </a:r>
            <a:endParaRPr lang="en-US" sz="2400" smtClean="0"/>
          </a:p>
          <a:p>
            <a:pPr lvl="1" eaLnBrk="1" hangingPunct="1">
              <a:lnSpc>
                <a:spcPct val="90000"/>
              </a:lnSpc>
              <a:defRPr/>
            </a:pPr>
            <a:r>
              <a:rPr lang="en-US" sz="2000" smtClean="0"/>
              <a:t>War with Mexico resulted in California and the southwest territory becoming part of the United States.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p:cTn id="7" dur="1000" fill="hold"/>
                                        <p:tgtEl>
                                          <p:spTgt spid="717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17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171">
                                            <p:txEl>
                                              <p:pRg st="0" end="0"/>
                                            </p:txEl>
                                          </p:spTgt>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 calcmode="lin" valueType="num">
                                      <p:cBhvr>
                                        <p:cTn id="12" dur="1000" fill="hold"/>
                                        <p:tgtEl>
                                          <p:spTgt spid="7171">
                                            <p:txEl>
                                              <p:pRg st="1" end="1"/>
                                            </p:txEl>
                                          </p:spTgt>
                                        </p:tgtEl>
                                        <p:attrNameLst>
                                          <p:attrName>ppt_w</p:attrName>
                                        </p:attrNameLst>
                                      </p:cBhvr>
                                      <p:tavLst>
                                        <p:tav tm="0">
                                          <p:val>
                                            <p:strVal val="#ppt_w+.3"/>
                                          </p:val>
                                        </p:tav>
                                        <p:tav tm="100000">
                                          <p:val>
                                            <p:strVal val="#ppt_w"/>
                                          </p:val>
                                        </p:tav>
                                      </p:tavLst>
                                    </p:anim>
                                    <p:anim calcmode="lin" valueType="num">
                                      <p:cBhvr>
                                        <p:cTn id="13" dur="1000" fill="hold"/>
                                        <p:tgtEl>
                                          <p:spTgt spid="7171">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7171">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p:cTn id="19" dur="1000" fill="hold"/>
                                        <p:tgtEl>
                                          <p:spTgt spid="7171">
                                            <p:txEl>
                                              <p:pRg st="2" end="2"/>
                                            </p:txEl>
                                          </p:spTgt>
                                        </p:tgtEl>
                                        <p:attrNameLst>
                                          <p:attrName>ppt_w</p:attrName>
                                        </p:attrNameLst>
                                      </p:cBhvr>
                                      <p:tavLst>
                                        <p:tav tm="0">
                                          <p:val>
                                            <p:strVal val="#ppt_w+.3"/>
                                          </p:val>
                                        </p:tav>
                                        <p:tav tm="100000">
                                          <p:val>
                                            <p:strVal val="#ppt_w"/>
                                          </p:val>
                                        </p:tav>
                                      </p:tavLst>
                                    </p:anim>
                                    <p:anim calcmode="lin" valueType="num">
                                      <p:cBhvr>
                                        <p:cTn id="20" dur="1000" fill="hold"/>
                                        <p:tgtEl>
                                          <p:spTgt spid="7171">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7171">
                                            <p:txEl>
                                              <p:pRg st="2" end="2"/>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7171">
                                            <p:txEl>
                                              <p:pRg st="3" end="3"/>
                                            </p:txEl>
                                          </p:spTgt>
                                        </p:tgtEl>
                                        <p:attrNameLst>
                                          <p:attrName>style.visibility</p:attrName>
                                        </p:attrNameLst>
                                      </p:cBhvr>
                                      <p:to>
                                        <p:strVal val="visible"/>
                                      </p:to>
                                    </p:set>
                                    <p:anim calcmode="lin" valueType="num">
                                      <p:cBhvr>
                                        <p:cTn id="24" dur="1000" fill="hold"/>
                                        <p:tgtEl>
                                          <p:spTgt spid="7171">
                                            <p:txEl>
                                              <p:pRg st="3" end="3"/>
                                            </p:txEl>
                                          </p:spTgt>
                                        </p:tgtEl>
                                        <p:attrNameLst>
                                          <p:attrName>ppt_w</p:attrName>
                                        </p:attrNameLst>
                                      </p:cBhvr>
                                      <p:tavLst>
                                        <p:tav tm="0">
                                          <p:val>
                                            <p:strVal val="#ppt_w+.3"/>
                                          </p:val>
                                        </p:tav>
                                        <p:tav tm="100000">
                                          <p:val>
                                            <p:strVal val="#ppt_w"/>
                                          </p:val>
                                        </p:tav>
                                      </p:tavLst>
                                    </p:anim>
                                    <p:anim calcmode="lin" valueType="num">
                                      <p:cBhvr>
                                        <p:cTn id="25" dur="1000" fill="hold"/>
                                        <p:tgtEl>
                                          <p:spTgt spid="7171">
                                            <p:txEl>
                                              <p:pRg st="3" end="3"/>
                                            </p:txEl>
                                          </p:spTgt>
                                        </p:tgtEl>
                                        <p:attrNameLst>
                                          <p:attrName>ppt_h</p:attrName>
                                        </p:attrNameLst>
                                      </p:cBhvr>
                                      <p:tavLst>
                                        <p:tav tm="0">
                                          <p:val>
                                            <p:strVal val="#ppt_h"/>
                                          </p:val>
                                        </p:tav>
                                        <p:tav tm="100000">
                                          <p:val>
                                            <p:strVal val="#ppt_h"/>
                                          </p:val>
                                        </p:tav>
                                      </p:tavLst>
                                    </p:anim>
                                    <p:animEffect transition="in" filter="fade">
                                      <p:cBhvr>
                                        <p:cTn id="26" dur="1000"/>
                                        <p:tgtEl>
                                          <p:spTgt spid="7171">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p:cTn id="31" dur="1000" fill="hold"/>
                                        <p:tgtEl>
                                          <p:spTgt spid="7171">
                                            <p:txEl>
                                              <p:pRg st="4" end="4"/>
                                            </p:txEl>
                                          </p:spTgt>
                                        </p:tgtEl>
                                        <p:attrNameLst>
                                          <p:attrName>ppt_w</p:attrName>
                                        </p:attrNameLst>
                                      </p:cBhvr>
                                      <p:tavLst>
                                        <p:tav tm="0">
                                          <p:val>
                                            <p:strVal val="#ppt_w+.3"/>
                                          </p:val>
                                        </p:tav>
                                        <p:tav tm="100000">
                                          <p:val>
                                            <p:strVal val="#ppt_w"/>
                                          </p:val>
                                        </p:tav>
                                      </p:tavLst>
                                    </p:anim>
                                    <p:anim calcmode="lin" valueType="num">
                                      <p:cBhvr>
                                        <p:cTn id="32" dur="1000" fill="hold"/>
                                        <p:tgtEl>
                                          <p:spTgt spid="7171">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7171">
                                            <p:txEl>
                                              <p:pRg st="4" end="4"/>
                                            </p:txEl>
                                          </p:spTgt>
                                        </p:tgtEl>
                                      </p:cBhvr>
                                    </p:animEffect>
                                  </p:childTnLst>
                                </p:cTn>
                              </p:par>
                              <p:par>
                                <p:cTn id="34" presetID="50" presetClass="entr" presetSubtype="0" decel="100000" fill="hold" grpId="0" nodeType="withEffect">
                                  <p:stCondLst>
                                    <p:cond delay="0"/>
                                  </p:stCondLst>
                                  <p:childTnLst>
                                    <p:set>
                                      <p:cBhvr>
                                        <p:cTn id="35" dur="1" fill="hold">
                                          <p:stCondLst>
                                            <p:cond delay="0"/>
                                          </p:stCondLst>
                                        </p:cTn>
                                        <p:tgtEl>
                                          <p:spTgt spid="7171">
                                            <p:txEl>
                                              <p:pRg st="5" end="5"/>
                                            </p:txEl>
                                          </p:spTgt>
                                        </p:tgtEl>
                                        <p:attrNameLst>
                                          <p:attrName>style.visibility</p:attrName>
                                        </p:attrNameLst>
                                      </p:cBhvr>
                                      <p:to>
                                        <p:strVal val="visible"/>
                                      </p:to>
                                    </p:set>
                                    <p:anim calcmode="lin" valueType="num">
                                      <p:cBhvr>
                                        <p:cTn id="36" dur="1000" fill="hold"/>
                                        <p:tgtEl>
                                          <p:spTgt spid="7171">
                                            <p:txEl>
                                              <p:pRg st="5" end="5"/>
                                            </p:txEl>
                                          </p:spTgt>
                                        </p:tgtEl>
                                        <p:attrNameLst>
                                          <p:attrName>ppt_w</p:attrName>
                                        </p:attrNameLst>
                                      </p:cBhvr>
                                      <p:tavLst>
                                        <p:tav tm="0">
                                          <p:val>
                                            <p:strVal val="#ppt_w+.3"/>
                                          </p:val>
                                        </p:tav>
                                        <p:tav tm="100000">
                                          <p:val>
                                            <p:strVal val="#ppt_w"/>
                                          </p:val>
                                        </p:tav>
                                      </p:tavLst>
                                    </p:anim>
                                    <p:anim calcmode="lin" valueType="num">
                                      <p:cBhvr>
                                        <p:cTn id="37" dur="1000" fill="hold"/>
                                        <p:tgtEl>
                                          <p:spTgt spid="7171">
                                            <p:txEl>
                                              <p:pRg st="5" end="5"/>
                                            </p:txEl>
                                          </p:spTgt>
                                        </p:tgtEl>
                                        <p:attrNameLst>
                                          <p:attrName>ppt_h</p:attrName>
                                        </p:attrNameLst>
                                      </p:cBhvr>
                                      <p:tavLst>
                                        <p:tav tm="0">
                                          <p:val>
                                            <p:strVal val="#ppt_h"/>
                                          </p:val>
                                        </p:tav>
                                        <p:tav tm="100000">
                                          <p:val>
                                            <p:strVal val="#ppt_h"/>
                                          </p:val>
                                        </p:tav>
                                      </p:tavLst>
                                    </p:anim>
                                    <p:animEffect transition="in" filter="fade">
                                      <p:cBhvr>
                                        <p:cTn id="38" dur="1000"/>
                                        <p:tgtEl>
                                          <p:spTgt spid="7171">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0" presetClass="entr" presetSubtype="0" decel="100000" fill="hold" grpId="0" nodeType="clickEffect">
                                  <p:stCondLst>
                                    <p:cond delay="0"/>
                                  </p:stCondLst>
                                  <p:childTnLst>
                                    <p:set>
                                      <p:cBhvr>
                                        <p:cTn id="42" dur="1" fill="hold">
                                          <p:stCondLst>
                                            <p:cond delay="0"/>
                                          </p:stCondLst>
                                        </p:cTn>
                                        <p:tgtEl>
                                          <p:spTgt spid="7171">
                                            <p:txEl>
                                              <p:pRg st="6" end="6"/>
                                            </p:txEl>
                                          </p:spTgt>
                                        </p:tgtEl>
                                        <p:attrNameLst>
                                          <p:attrName>style.visibility</p:attrName>
                                        </p:attrNameLst>
                                      </p:cBhvr>
                                      <p:to>
                                        <p:strVal val="visible"/>
                                      </p:to>
                                    </p:set>
                                    <p:anim calcmode="lin" valueType="num">
                                      <p:cBhvr>
                                        <p:cTn id="43" dur="1000" fill="hold"/>
                                        <p:tgtEl>
                                          <p:spTgt spid="7171">
                                            <p:txEl>
                                              <p:pRg st="6" end="6"/>
                                            </p:txEl>
                                          </p:spTgt>
                                        </p:tgtEl>
                                        <p:attrNameLst>
                                          <p:attrName>ppt_w</p:attrName>
                                        </p:attrNameLst>
                                      </p:cBhvr>
                                      <p:tavLst>
                                        <p:tav tm="0">
                                          <p:val>
                                            <p:strVal val="#ppt_w+.3"/>
                                          </p:val>
                                        </p:tav>
                                        <p:tav tm="100000">
                                          <p:val>
                                            <p:strVal val="#ppt_w"/>
                                          </p:val>
                                        </p:tav>
                                      </p:tavLst>
                                    </p:anim>
                                    <p:anim calcmode="lin" valueType="num">
                                      <p:cBhvr>
                                        <p:cTn id="44" dur="1000" fill="hold"/>
                                        <p:tgtEl>
                                          <p:spTgt spid="7171">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7171">
                                            <p:txEl>
                                              <p:pRg st="6" end="6"/>
                                            </p:txEl>
                                          </p:spTgt>
                                        </p:tgtEl>
                                      </p:cBhvr>
                                    </p:animEffect>
                                  </p:childTnLst>
                                </p:cTn>
                              </p:par>
                              <p:par>
                                <p:cTn id="46" presetID="50" presetClass="entr" presetSubtype="0" decel="100000" fill="hold" grpId="0" nodeType="withEffect">
                                  <p:stCondLst>
                                    <p:cond delay="0"/>
                                  </p:stCondLst>
                                  <p:childTnLst>
                                    <p:set>
                                      <p:cBhvr>
                                        <p:cTn id="47" dur="1" fill="hold">
                                          <p:stCondLst>
                                            <p:cond delay="0"/>
                                          </p:stCondLst>
                                        </p:cTn>
                                        <p:tgtEl>
                                          <p:spTgt spid="7171">
                                            <p:txEl>
                                              <p:pRg st="7" end="7"/>
                                            </p:txEl>
                                          </p:spTgt>
                                        </p:tgtEl>
                                        <p:attrNameLst>
                                          <p:attrName>style.visibility</p:attrName>
                                        </p:attrNameLst>
                                      </p:cBhvr>
                                      <p:to>
                                        <p:strVal val="visible"/>
                                      </p:to>
                                    </p:set>
                                    <p:anim calcmode="lin" valueType="num">
                                      <p:cBhvr>
                                        <p:cTn id="48" dur="1000" fill="hold"/>
                                        <p:tgtEl>
                                          <p:spTgt spid="7171">
                                            <p:txEl>
                                              <p:pRg st="7" end="7"/>
                                            </p:txEl>
                                          </p:spTgt>
                                        </p:tgtEl>
                                        <p:attrNameLst>
                                          <p:attrName>ppt_w</p:attrName>
                                        </p:attrNameLst>
                                      </p:cBhvr>
                                      <p:tavLst>
                                        <p:tav tm="0">
                                          <p:val>
                                            <p:strVal val="#ppt_w+.3"/>
                                          </p:val>
                                        </p:tav>
                                        <p:tav tm="100000">
                                          <p:val>
                                            <p:strVal val="#ppt_w"/>
                                          </p:val>
                                        </p:tav>
                                      </p:tavLst>
                                    </p:anim>
                                    <p:anim calcmode="lin" valueType="num">
                                      <p:cBhvr>
                                        <p:cTn id="49" dur="1000" fill="hold"/>
                                        <p:tgtEl>
                                          <p:spTgt spid="7171">
                                            <p:txEl>
                                              <p:pRg st="7" end="7"/>
                                            </p:txEl>
                                          </p:spTgt>
                                        </p:tgtEl>
                                        <p:attrNameLst>
                                          <p:attrName>ppt_h</p:attrName>
                                        </p:attrNameLst>
                                      </p:cBhvr>
                                      <p:tavLst>
                                        <p:tav tm="0">
                                          <p:val>
                                            <p:strVal val="#ppt_h"/>
                                          </p:val>
                                        </p:tav>
                                        <p:tav tm="100000">
                                          <p:val>
                                            <p:strVal val="#ppt_h"/>
                                          </p:val>
                                        </p:tav>
                                      </p:tavLst>
                                    </p:anim>
                                    <p:animEffect transition="in" filter="fade">
                                      <p:cBhvr>
                                        <p:cTn id="50" dur="1000"/>
                                        <p:tgtEl>
                                          <p:spTgt spid="717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04800"/>
            <a:ext cx="7924800" cy="990600"/>
          </a:xfrm>
        </p:spPr>
        <p:txBody>
          <a:bodyPr>
            <a:normAutofit fontScale="90000"/>
          </a:bodyPr>
          <a:lstStyle/>
          <a:p>
            <a:pPr eaLnBrk="1" hangingPunct="1">
              <a:defRPr/>
            </a:pPr>
            <a:r>
              <a:rPr lang="en-US" sz="3600" smtClean="0"/>
              <a:t>Florida, Texas, Oregon, California</a:t>
            </a:r>
          </a:p>
        </p:txBody>
      </p:sp>
      <p:pic>
        <p:nvPicPr>
          <p:cNvPr id="10243" name="Picture 4" descr="lpurchase2"/>
          <p:cNvPicPr>
            <a:picLocks noChangeAspect="1" noChangeArrowheads="1"/>
          </p:cNvPicPr>
          <p:nvPr/>
        </p:nvPicPr>
        <p:blipFill>
          <a:blip r:embed="rId3" cstate="print"/>
          <a:srcRect/>
          <a:stretch>
            <a:fillRect/>
          </a:stretch>
        </p:blipFill>
        <p:spPr bwMode="auto">
          <a:xfrm>
            <a:off x="152400" y="1219200"/>
            <a:ext cx="8763000" cy="5495925"/>
          </a:xfrm>
          <a:prstGeom prst="rect">
            <a:avLst/>
          </a:prstGeom>
          <a:noFill/>
          <a:ln w="9525">
            <a:noFill/>
            <a:miter lim="800000"/>
            <a:headEnd/>
            <a:tailEnd/>
          </a:ln>
        </p:spPr>
      </p:pic>
      <p:sp>
        <p:nvSpPr>
          <p:cNvPr id="10244" name="Freeform 6"/>
          <p:cNvSpPr>
            <a:spLocks/>
          </p:cNvSpPr>
          <p:nvPr/>
        </p:nvSpPr>
        <p:spPr bwMode="auto">
          <a:xfrm>
            <a:off x="2286000" y="1600200"/>
            <a:ext cx="3352800" cy="3733800"/>
          </a:xfrm>
          <a:custGeom>
            <a:avLst/>
            <a:gdLst>
              <a:gd name="T0" fmla="*/ 2112 w 2112"/>
              <a:gd name="T1" fmla="*/ 2352 h 2352"/>
              <a:gd name="T2" fmla="*/ 2064 w 2112"/>
              <a:gd name="T3" fmla="*/ 2256 h 2352"/>
              <a:gd name="T4" fmla="*/ 1968 w 2112"/>
              <a:gd name="T5" fmla="*/ 2256 h 2352"/>
              <a:gd name="T6" fmla="*/ 1920 w 2112"/>
              <a:gd name="T7" fmla="*/ 2112 h 2352"/>
              <a:gd name="T8" fmla="*/ 1920 w 2112"/>
              <a:gd name="T9" fmla="*/ 2016 h 2352"/>
              <a:gd name="T10" fmla="*/ 1920 w 2112"/>
              <a:gd name="T11" fmla="*/ 1824 h 2352"/>
              <a:gd name="T12" fmla="*/ 2064 w 2112"/>
              <a:gd name="T13" fmla="*/ 1440 h 2352"/>
              <a:gd name="T14" fmla="*/ 1872 w 2112"/>
              <a:gd name="T15" fmla="*/ 1104 h 2352"/>
              <a:gd name="T16" fmla="*/ 1872 w 2112"/>
              <a:gd name="T17" fmla="*/ 960 h 2352"/>
              <a:gd name="T18" fmla="*/ 1968 w 2112"/>
              <a:gd name="T19" fmla="*/ 912 h 2352"/>
              <a:gd name="T20" fmla="*/ 1776 w 2112"/>
              <a:gd name="T21" fmla="*/ 624 h 2352"/>
              <a:gd name="T22" fmla="*/ 1584 w 2112"/>
              <a:gd name="T23" fmla="*/ 480 h 2352"/>
              <a:gd name="T24" fmla="*/ 1584 w 2112"/>
              <a:gd name="T25" fmla="*/ 336 h 2352"/>
              <a:gd name="T26" fmla="*/ 1680 w 2112"/>
              <a:gd name="T27" fmla="*/ 336 h 2352"/>
              <a:gd name="T28" fmla="*/ 1632 w 2112"/>
              <a:gd name="T29" fmla="*/ 288 h 2352"/>
              <a:gd name="T30" fmla="*/ 1488 w 2112"/>
              <a:gd name="T31" fmla="*/ 288 h 2352"/>
              <a:gd name="T32" fmla="*/ 1488 w 2112"/>
              <a:gd name="T33" fmla="*/ 384 h 2352"/>
              <a:gd name="T34" fmla="*/ 1440 w 2112"/>
              <a:gd name="T35" fmla="*/ 480 h 2352"/>
              <a:gd name="T36" fmla="*/ 1248 w 2112"/>
              <a:gd name="T37" fmla="*/ 432 h 2352"/>
              <a:gd name="T38" fmla="*/ 1248 w 2112"/>
              <a:gd name="T39" fmla="*/ 288 h 2352"/>
              <a:gd name="T40" fmla="*/ 1200 w 2112"/>
              <a:gd name="T41" fmla="*/ 192 h 2352"/>
              <a:gd name="T42" fmla="*/ 1104 w 2112"/>
              <a:gd name="T43" fmla="*/ 240 h 2352"/>
              <a:gd name="T44" fmla="*/ 1008 w 2112"/>
              <a:gd name="T45" fmla="*/ 192 h 2352"/>
              <a:gd name="T46" fmla="*/ 864 w 2112"/>
              <a:gd name="T47" fmla="*/ 96 h 2352"/>
              <a:gd name="T48" fmla="*/ 96 w 2112"/>
              <a:gd name="T49" fmla="*/ 0 h 2352"/>
              <a:gd name="T50" fmla="*/ 144 w 2112"/>
              <a:gd name="T51" fmla="*/ 240 h 2352"/>
              <a:gd name="T52" fmla="*/ 96 w 2112"/>
              <a:gd name="T53" fmla="*/ 336 h 2352"/>
              <a:gd name="T54" fmla="*/ 0 w 2112"/>
              <a:gd name="T55" fmla="*/ 336 h 2352"/>
              <a:gd name="T56" fmla="*/ 48 w 2112"/>
              <a:gd name="T57" fmla="*/ 528 h 2352"/>
              <a:gd name="T58" fmla="*/ 240 w 2112"/>
              <a:gd name="T59" fmla="*/ 480 h 2352"/>
              <a:gd name="T60" fmla="*/ 288 w 2112"/>
              <a:gd name="T61" fmla="*/ 624 h 2352"/>
              <a:gd name="T62" fmla="*/ 528 w 2112"/>
              <a:gd name="T63" fmla="*/ 1008 h 2352"/>
              <a:gd name="T64" fmla="*/ 624 w 2112"/>
              <a:gd name="T65" fmla="*/ 1104 h 2352"/>
              <a:gd name="T66" fmla="*/ 528 w 2112"/>
              <a:gd name="T67" fmla="*/ 1248 h 2352"/>
              <a:gd name="T68" fmla="*/ 624 w 2112"/>
              <a:gd name="T69" fmla="*/ 1392 h 2352"/>
              <a:gd name="T70" fmla="*/ 576 w 2112"/>
              <a:gd name="T71" fmla="*/ 1584 h 2352"/>
              <a:gd name="T72" fmla="*/ 960 w 2112"/>
              <a:gd name="T73" fmla="*/ 1776 h 2352"/>
              <a:gd name="T74" fmla="*/ 1488 w 2112"/>
              <a:gd name="T75" fmla="*/ 1920 h 2352"/>
              <a:gd name="T76" fmla="*/ 1776 w 2112"/>
              <a:gd name="T77" fmla="*/ 2112 h 2352"/>
              <a:gd name="T78" fmla="*/ 1872 w 2112"/>
              <a:gd name="T79" fmla="*/ 2304 h 2352"/>
              <a:gd name="T80" fmla="*/ 2016 w 2112"/>
              <a:gd name="T81" fmla="*/ 2352 h 2352"/>
              <a:gd name="T82" fmla="*/ 2112 w 2112"/>
              <a:gd name="T83" fmla="*/ 2352 h 235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12"/>
              <a:gd name="T127" fmla="*/ 0 h 2352"/>
              <a:gd name="T128" fmla="*/ 2112 w 2112"/>
              <a:gd name="T129" fmla="*/ 2352 h 235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12" h="2352">
                <a:moveTo>
                  <a:pt x="2112" y="2352"/>
                </a:moveTo>
                <a:lnTo>
                  <a:pt x="2064" y="2256"/>
                </a:lnTo>
                <a:lnTo>
                  <a:pt x="1968" y="2256"/>
                </a:lnTo>
                <a:lnTo>
                  <a:pt x="1920" y="2112"/>
                </a:lnTo>
                <a:lnTo>
                  <a:pt x="1920" y="2016"/>
                </a:lnTo>
                <a:lnTo>
                  <a:pt x="1920" y="1824"/>
                </a:lnTo>
                <a:lnTo>
                  <a:pt x="2064" y="1440"/>
                </a:lnTo>
                <a:lnTo>
                  <a:pt x="1872" y="1104"/>
                </a:lnTo>
                <a:lnTo>
                  <a:pt x="1872" y="960"/>
                </a:lnTo>
                <a:lnTo>
                  <a:pt x="1968" y="912"/>
                </a:lnTo>
                <a:lnTo>
                  <a:pt x="1776" y="624"/>
                </a:lnTo>
                <a:lnTo>
                  <a:pt x="1584" y="480"/>
                </a:lnTo>
                <a:lnTo>
                  <a:pt x="1584" y="336"/>
                </a:lnTo>
                <a:lnTo>
                  <a:pt x="1680" y="336"/>
                </a:lnTo>
                <a:lnTo>
                  <a:pt x="1632" y="288"/>
                </a:lnTo>
                <a:lnTo>
                  <a:pt x="1488" y="288"/>
                </a:lnTo>
                <a:lnTo>
                  <a:pt x="1488" y="384"/>
                </a:lnTo>
                <a:lnTo>
                  <a:pt x="1440" y="480"/>
                </a:lnTo>
                <a:lnTo>
                  <a:pt x="1248" y="432"/>
                </a:lnTo>
                <a:lnTo>
                  <a:pt x="1248" y="288"/>
                </a:lnTo>
                <a:lnTo>
                  <a:pt x="1200" y="192"/>
                </a:lnTo>
                <a:lnTo>
                  <a:pt x="1104" y="240"/>
                </a:lnTo>
                <a:lnTo>
                  <a:pt x="1008" y="192"/>
                </a:lnTo>
                <a:lnTo>
                  <a:pt x="864" y="96"/>
                </a:lnTo>
                <a:lnTo>
                  <a:pt x="96" y="0"/>
                </a:lnTo>
                <a:lnTo>
                  <a:pt x="144" y="240"/>
                </a:lnTo>
                <a:lnTo>
                  <a:pt x="96" y="336"/>
                </a:lnTo>
                <a:lnTo>
                  <a:pt x="0" y="336"/>
                </a:lnTo>
                <a:lnTo>
                  <a:pt x="48" y="528"/>
                </a:lnTo>
                <a:lnTo>
                  <a:pt x="240" y="480"/>
                </a:lnTo>
                <a:lnTo>
                  <a:pt x="288" y="624"/>
                </a:lnTo>
                <a:lnTo>
                  <a:pt x="528" y="1008"/>
                </a:lnTo>
                <a:lnTo>
                  <a:pt x="624" y="1104"/>
                </a:lnTo>
                <a:lnTo>
                  <a:pt x="528" y="1248"/>
                </a:lnTo>
                <a:lnTo>
                  <a:pt x="624" y="1392"/>
                </a:lnTo>
                <a:lnTo>
                  <a:pt x="576" y="1584"/>
                </a:lnTo>
                <a:lnTo>
                  <a:pt x="960" y="1776"/>
                </a:lnTo>
                <a:lnTo>
                  <a:pt x="1488" y="1920"/>
                </a:lnTo>
                <a:lnTo>
                  <a:pt x="1776" y="2112"/>
                </a:lnTo>
                <a:lnTo>
                  <a:pt x="1872" y="2304"/>
                </a:lnTo>
                <a:lnTo>
                  <a:pt x="2016" y="2352"/>
                </a:lnTo>
                <a:lnTo>
                  <a:pt x="2112" y="2352"/>
                </a:lnTo>
                <a:close/>
              </a:path>
            </a:pathLst>
          </a:custGeom>
          <a:solidFill>
            <a:srgbClr val="00FF00">
              <a:alpha val="36862"/>
            </a:srgbClr>
          </a:solidFill>
          <a:ln w="9525">
            <a:solidFill>
              <a:schemeClr val="tx1"/>
            </a:solidFill>
            <a:round/>
            <a:headEnd/>
            <a:tailEnd/>
          </a:ln>
        </p:spPr>
        <p:txBody>
          <a:bodyPr/>
          <a:lstStyle/>
          <a:p>
            <a:endParaRPr lang="en-US"/>
          </a:p>
        </p:txBody>
      </p:sp>
      <p:sp>
        <p:nvSpPr>
          <p:cNvPr id="8200" name="Freeform 8"/>
          <p:cNvSpPr>
            <a:spLocks/>
          </p:cNvSpPr>
          <p:nvPr/>
        </p:nvSpPr>
        <p:spPr bwMode="auto">
          <a:xfrm>
            <a:off x="5867400" y="5029200"/>
            <a:ext cx="1447800" cy="838200"/>
          </a:xfrm>
          <a:custGeom>
            <a:avLst/>
            <a:gdLst>
              <a:gd name="T0" fmla="*/ 864 w 912"/>
              <a:gd name="T1" fmla="*/ 528 h 528"/>
              <a:gd name="T2" fmla="*/ 768 w 912"/>
              <a:gd name="T3" fmla="*/ 528 h 528"/>
              <a:gd name="T4" fmla="*/ 576 w 912"/>
              <a:gd name="T5" fmla="*/ 240 h 528"/>
              <a:gd name="T6" fmla="*/ 528 w 912"/>
              <a:gd name="T7" fmla="*/ 144 h 528"/>
              <a:gd name="T8" fmla="*/ 384 w 912"/>
              <a:gd name="T9" fmla="*/ 48 h 528"/>
              <a:gd name="T10" fmla="*/ 288 w 912"/>
              <a:gd name="T11" fmla="*/ 96 h 528"/>
              <a:gd name="T12" fmla="*/ 144 w 912"/>
              <a:gd name="T13" fmla="*/ 48 h 528"/>
              <a:gd name="T14" fmla="*/ 48 w 912"/>
              <a:gd name="T15" fmla="*/ 48 h 528"/>
              <a:gd name="T16" fmla="*/ 0 w 912"/>
              <a:gd name="T17" fmla="*/ 0 h 528"/>
              <a:gd name="T18" fmla="*/ 672 w 912"/>
              <a:gd name="T19" fmla="*/ 0 h 528"/>
              <a:gd name="T20" fmla="*/ 816 w 912"/>
              <a:gd name="T21" fmla="*/ 240 h 528"/>
              <a:gd name="T22" fmla="*/ 912 w 912"/>
              <a:gd name="T23" fmla="*/ 432 h 528"/>
              <a:gd name="T24" fmla="*/ 816 w 912"/>
              <a:gd name="T25" fmla="*/ 480 h 528"/>
              <a:gd name="T26" fmla="*/ 864 w 912"/>
              <a:gd name="T27" fmla="*/ 528 h 5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12"/>
              <a:gd name="T43" fmla="*/ 0 h 528"/>
              <a:gd name="T44" fmla="*/ 912 w 912"/>
              <a:gd name="T45" fmla="*/ 528 h 5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12" h="528">
                <a:moveTo>
                  <a:pt x="864" y="528"/>
                </a:moveTo>
                <a:lnTo>
                  <a:pt x="768" y="528"/>
                </a:lnTo>
                <a:lnTo>
                  <a:pt x="576" y="240"/>
                </a:lnTo>
                <a:lnTo>
                  <a:pt x="528" y="144"/>
                </a:lnTo>
                <a:lnTo>
                  <a:pt x="384" y="48"/>
                </a:lnTo>
                <a:lnTo>
                  <a:pt x="288" y="96"/>
                </a:lnTo>
                <a:lnTo>
                  <a:pt x="144" y="48"/>
                </a:lnTo>
                <a:lnTo>
                  <a:pt x="48" y="48"/>
                </a:lnTo>
                <a:lnTo>
                  <a:pt x="0" y="0"/>
                </a:lnTo>
                <a:lnTo>
                  <a:pt x="672" y="0"/>
                </a:lnTo>
                <a:lnTo>
                  <a:pt x="816" y="240"/>
                </a:lnTo>
                <a:lnTo>
                  <a:pt x="912" y="432"/>
                </a:lnTo>
                <a:lnTo>
                  <a:pt x="816" y="480"/>
                </a:lnTo>
                <a:lnTo>
                  <a:pt x="864" y="528"/>
                </a:lnTo>
                <a:close/>
              </a:path>
            </a:pathLst>
          </a:custGeom>
          <a:solidFill>
            <a:srgbClr val="0000FF">
              <a:alpha val="54117"/>
            </a:srgbClr>
          </a:solidFill>
          <a:ln w="9525">
            <a:solidFill>
              <a:schemeClr val="tx1"/>
            </a:solidFill>
            <a:round/>
            <a:headEnd/>
            <a:tailEnd/>
          </a:ln>
        </p:spPr>
        <p:txBody>
          <a:bodyPr/>
          <a:lstStyle/>
          <a:p>
            <a:endParaRPr lang="en-US"/>
          </a:p>
        </p:txBody>
      </p:sp>
      <p:sp>
        <p:nvSpPr>
          <p:cNvPr id="8201" name="Freeform 9"/>
          <p:cNvSpPr>
            <a:spLocks/>
          </p:cNvSpPr>
          <p:nvPr/>
        </p:nvSpPr>
        <p:spPr bwMode="auto">
          <a:xfrm>
            <a:off x="2971800" y="4114800"/>
            <a:ext cx="2286000" cy="1916113"/>
          </a:xfrm>
          <a:custGeom>
            <a:avLst/>
            <a:gdLst>
              <a:gd name="T0" fmla="*/ 912 w 1440"/>
              <a:gd name="T1" fmla="*/ 1200 h 1207"/>
              <a:gd name="T2" fmla="*/ 912 w 1440"/>
              <a:gd name="T3" fmla="*/ 960 h 1207"/>
              <a:gd name="T4" fmla="*/ 1104 w 1440"/>
              <a:gd name="T5" fmla="*/ 816 h 1207"/>
              <a:gd name="T6" fmla="*/ 1296 w 1440"/>
              <a:gd name="T7" fmla="*/ 720 h 1207"/>
              <a:gd name="T8" fmla="*/ 1440 w 1440"/>
              <a:gd name="T9" fmla="*/ 768 h 1207"/>
              <a:gd name="T10" fmla="*/ 1296 w 1440"/>
              <a:gd name="T11" fmla="*/ 480 h 1207"/>
              <a:gd name="T12" fmla="*/ 720 w 1440"/>
              <a:gd name="T13" fmla="*/ 240 h 1207"/>
              <a:gd name="T14" fmla="*/ 192 w 1440"/>
              <a:gd name="T15" fmla="*/ 0 h 1207"/>
              <a:gd name="T16" fmla="*/ 0 w 1440"/>
              <a:gd name="T17" fmla="*/ 480 h 1207"/>
              <a:gd name="T18" fmla="*/ 144 w 1440"/>
              <a:gd name="T19" fmla="*/ 624 h 1207"/>
              <a:gd name="T20" fmla="*/ 288 w 1440"/>
              <a:gd name="T21" fmla="*/ 816 h 1207"/>
              <a:gd name="T22" fmla="*/ 384 w 1440"/>
              <a:gd name="T23" fmla="*/ 720 h 1207"/>
              <a:gd name="T24" fmla="*/ 414 w 1440"/>
              <a:gd name="T25" fmla="*/ 729 h 1207"/>
              <a:gd name="T26" fmla="*/ 513 w 1440"/>
              <a:gd name="T27" fmla="*/ 756 h 1207"/>
              <a:gd name="T28" fmla="*/ 540 w 1440"/>
              <a:gd name="T29" fmla="*/ 765 h 1207"/>
              <a:gd name="T30" fmla="*/ 612 w 1440"/>
              <a:gd name="T31" fmla="*/ 873 h 1207"/>
              <a:gd name="T32" fmla="*/ 657 w 1440"/>
              <a:gd name="T33" fmla="*/ 954 h 1207"/>
              <a:gd name="T34" fmla="*/ 738 w 1440"/>
              <a:gd name="T35" fmla="*/ 1071 h 1207"/>
              <a:gd name="T36" fmla="*/ 756 w 1440"/>
              <a:gd name="T37" fmla="*/ 1098 h 1207"/>
              <a:gd name="T38" fmla="*/ 774 w 1440"/>
              <a:gd name="T39" fmla="*/ 1170 h 1207"/>
              <a:gd name="T40" fmla="*/ 828 w 1440"/>
              <a:gd name="T41" fmla="*/ 1206 h 1207"/>
              <a:gd name="T42" fmla="*/ 963 w 1440"/>
              <a:gd name="T43" fmla="*/ 1152 h 1207"/>
              <a:gd name="T44" fmla="*/ 936 w 1440"/>
              <a:gd name="T45" fmla="*/ 1161 h 1207"/>
              <a:gd name="T46" fmla="*/ 912 w 1440"/>
              <a:gd name="T47" fmla="*/ 1200 h 120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440"/>
              <a:gd name="T73" fmla="*/ 0 h 1207"/>
              <a:gd name="T74" fmla="*/ 1440 w 1440"/>
              <a:gd name="T75" fmla="*/ 1207 h 120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440" h="1207">
                <a:moveTo>
                  <a:pt x="912" y="1200"/>
                </a:moveTo>
                <a:lnTo>
                  <a:pt x="912" y="960"/>
                </a:lnTo>
                <a:lnTo>
                  <a:pt x="1104" y="816"/>
                </a:lnTo>
                <a:lnTo>
                  <a:pt x="1296" y="720"/>
                </a:lnTo>
                <a:lnTo>
                  <a:pt x="1440" y="768"/>
                </a:lnTo>
                <a:lnTo>
                  <a:pt x="1296" y="480"/>
                </a:lnTo>
                <a:lnTo>
                  <a:pt x="720" y="240"/>
                </a:lnTo>
                <a:lnTo>
                  <a:pt x="192" y="0"/>
                </a:lnTo>
                <a:lnTo>
                  <a:pt x="0" y="480"/>
                </a:lnTo>
                <a:lnTo>
                  <a:pt x="144" y="624"/>
                </a:lnTo>
                <a:lnTo>
                  <a:pt x="288" y="816"/>
                </a:lnTo>
                <a:cubicBezTo>
                  <a:pt x="320" y="784"/>
                  <a:pt x="347" y="746"/>
                  <a:pt x="384" y="720"/>
                </a:cubicBezTo>
                <a:cubicBezTo>
                  <a:pt x="393" y="714"/>
                  <a:pt x="404" y="727"/>
                  <a:pt x="414" y="729"/>
                </a:cubicBezTo>
                <a:cubicBezTo>
                  <a:pt x="505" y="751"/>
                  <a:pt x="411" y="722"/>
                  <a:pt x="513" y="756"/>
                </a:cubicBezTo>
                <a:cubicBezTo>
                  <a:pt x="522" y="759"/>
                  <a:pt x="540" y="765"/>
                  <a:pt x="540" y="765"/>
                </a:cubicBezTo>
                <a:cubicBezTo>
                  <a:pt x="574" y="799"/>
                  <a:pt x="586" y="834"/>
                  <a:pt x="612" y="873"/>
                </a:cubicBezTo>
                <a:cubicBezTo>
                  <a:pt x="622" y="914"/>
                  <a:pt x="621" y="930"/>
                  <a:pt x="657" y="954"/>
                </a:cubicBezTo>
                <a:cubicBezTo>
                  <a:pt x="683" y="994"/>
                  <a:pt x="712" y="1031"/>
                  <a:pt x="738" y="1071"/>
                </a:cubicBezTo>
                <a:cubicBezTo>
                  <a:pt x="744" y="1080"/>
                  <a:pt x="756" y="1098"/>
                  <a:pt x="756" y="1098"/>
                </a:cubicBezTo>
                <a:cubicBezTo>
                  <a:pt x="761" y="1122"/>
                  <a:pt x="757" y="1153"/>
                  <a:pt x="774" y="1170"/>
                </a:cubicBezTo>
                <a:cubicBezTo>
                  <a:pt x="789" y="1185"/>
                  <a:pt x="828" y="1206"/>
                  <a:pt x="828" y="1206"/>
                </a:cubicBezTo>
                <a:cubicBezTo>
                  <a:pt x="968" y="1192"/>
                  <a:pt x="881" y="1207"/>
                  <a:pt x="963" y="1152"/>
                </a:cubicBezTo>
                <a:cubicBezTo>
                  <a:pt x="963" y="1152"/>
                  <a:pt x="943" y="1154"/>
                  <a:pt x="936" y="1161"/>
                </a:cubicBezTo>
                <a:cubicBezTo>
                  <a:pt x="925" y="1171"/>
                  <a:pt x="920" y="1187"/>
                  <a:pt x="912" y="1200"/>
                </a:cubicBezTo>
                <a:close/>
              </a:path>
            </a:pathLst>
          </a:custGeom>
          <a:solidFill>
            <a:srgbClr val="FFFF00">
              <a:alpha val="54901"/>
            </a:srgbClr>
          </a:solidFill>
          <a:ln w="9525">
            <a:solidFill>
              <a:schemeClr val="tx1"/>
            </a:solidFill>
            <a:round/>
            <a:headEnd/>
            <a:tailEnd/>
          </a:ln>
        </p:spPr>
        <p:txBody>
          <a:bodyPr/>
          <a:lstStyle/>
          <a:p>
            <a:endParaRPr lang="en-US"/>
          </a:p>
        </p:txBody>
      </p:sp>
      <p:sp>
        <p:nvSpPr>
          <p:cNvPr id="8202" name="Freeform 10"/>
          <p:cNvSpPr>
            <a:spLocks/>
          </p:cNvSpPr>
          <p:nvPr/>
        </p:nvSpPr>
        <p:spPr bwMode="auto">
          <a:xfrm>
            <a:off x="827088" y="1296988"/>
            <a:ext cx="1876425" cy="1647825"/>
          </a:xfrm>
          <a:custGeom>
            <a:avLst/>
            <a:gdLst>
              <a:gd name="T0" fmla="*/ 1171 w 1182"/>
              <a:gd name="T1" fmla="*/ 929 h 1038"/>
              <a:gd name="T2" fmla="*/ 1027 w 1182"/>
              <a:gd name="T3" fmla="*/ 920 h 1038"/>
              <a:gd name="T4" fmla="*/ 937 w 1182"/>
              <a:gd name="T5" fmla="*/ 938 h 1038"/>
              <a:gd name="T6" fmla="*/ 856 w 1182"/>
              <a:gd name="T7" fmla="*/ 992 h 1038"/>
              <a:gd name="T8" fmla="*/ 802 w 1182"/>
              <a:gd name="T9" fmla="*/ 1010 h 1038"/>
              <a:gd name="T10" fmla="*/ 775 w 1182"/>
              <a:gd name="T11" fmla="*/ 1019 h 1038"/>
              <a:gd name="T12" fmla="*/ 640 w 1182"/>
              <a:gd name="T13" fmla="*/ 956 h 1038"/>
              <a:gd name="T14" fmla="*/ 586 w 1182"/>
              <a:gd name="T15" fmla="*/ 920 h 1038"/>
              <a:gd name="T16" fmla="*/ 487 w 1182"/>
              <a:gd name="T17" fmla="*/ 839 h 1038"/>
              <a:gd name="T18" fmla="*/ 460 w 1182"/>
              <a:gd name="T19" fmla="*/ 821 h 1038"/>
              <a:gd name="T20" fmla="*/ 433 w 1182"/>
              <a:gd name="T21" fmla="*/ 803 h 1038"/>
              <a:gd name="T22" fmla="*/ 271 w 1182"/>
              <a:gd name="T23" fmla="*/ 677 h 1038"/>
              <a:gd name="T24" fmla="*/ 217 w 1182"/>
              <a:gd name="T25" fmla="*/ 686 h 1038"/>
              <a:gd name="T26" fmla="*/ 208 w 1182"/>
              <a:gd name="T27" fmla="*/ 713 h 1038"/>
              <a:gd name="T28" fmla="*/ 145 w 1182"/>
              <a:gd name="T29" fmla="*/ 785 h 1038"/>
              <a:gd name="T30" fmla="*/ 127 w 1182"/>
              <a:gd name="T31" fmla="*/ 812 h 1038"/>
              <a:gd name="T32" fmla="*/ 55 w 1182"/>
              <a:gd name="T33" fmla="*/ 830 h 1038"/>
              <a:gd name="T34" fmla="*/ 19 w 1182"/>
              <a:gd name="T35" fmla="*/ 821 h 1038"/>
              <a:gd name="T36" fmla="*/ 19 w 1182"/>
              <a:gd name="T37" fmla="*/ 650 h 1038"/>
              <a:gd name="T38" fmla="*/ 73 w 1182"/>
              <a:gd name="T39" fmla="*/ 605 h 1038"/>
              <a:gd name="T40" fmla="*/ 136 w 1182"/>
              <a:gd name="T41" fmla="*/ 452 h 1038"/>
              <a:gd name="T42" fmla="*/ 163 w 1182"/>
              <a:gd name="T43" fmla="*/ 317 h 1038"/>
              <a:gd name="T44" fmla="*/ 190 w 1182"/>
              <a:gd name="T45" fmla="*/ 173 h 1038"/>
              <a:gd name="T46" fmla="*/ 199 w 1182"/>
              <a:gd name="T47" fmla="*/ 74 h 1038"/>
              <a:gd name="T48" fmla="*/ 235 w 1182"/>
              <a:gd name="T49" fmla="*/ 83 h 1038"/>
              <a:gd name="T50" fmla="*/ 289 w 1182"/>
              <a:gd name="T51" fmla="*/ 101 h 1038"/>
              <a:gd name="T52" fmla="*/ 370 w 1182"/>
              <a:gd name="T53" fmla="*/ 155 h 1038"/>
              <a:gd name="T54" fmla="*/ 352 w 1182"/>
              <a:gd name="T55" fmla="*/ 74 h 1038"/>
              <a:gd name="T56" fmla="*/ 343 w 1182"/>
              <a:gd name="T57" fmla="*/ 20 h 1038"/>
              <a:gd name="T58" fmla="*/ 370 w 1182"/>
              <a:gd name="T59" fmla="*/ 2 h 1038"/>
              <a:gd name="T60" fmla="*/ 478 w 1182"/>
              <a:gd name="T61" fmla="*/ 56 h 1038"/>
              <a:gd name="T62" fmla="*/ 658 w 1182"/>
              <a:gd name="T63" fmla="*/ 74 h 1038"/>
              <a:gd name="T64" fmla="*/ 685 w 1182"/>
              <a:gd name="T65" fmla="*/ 83 h 1038"/>
              <a:gd name="T66" fmla="*/ 712 w 1182"/>
              <a:gd name="T67" fmla="*/ 101 h 1038"/>
              <a:gd name="T68" fmla="*/ 856 w 1182"/>
              <a:gd name="T69" fmla="*/ 146 h 1038"/>
              <a:gd name="T70" fmla="*/ 883 w 1182"/>
              <a:gd name="T71" fmla="*/ 164 h 1038"/>
              <a:gd name="T72" fmla="*/ 937 w 1182"/>
              <a:gd name="T73" fmla="*/ 182 h 1038"/>
              <a:gd name="T74" fmla="*/ 1036 w 1182"/>
              <a:gd name="T75" fmla="*/ 191 h 1038"/>
              <a:gd name="T76" fmla="*/ 973 w 1182"/>
              <a:gd name="T77" fmla="*/ 407 h 1038"/>
              <a:gd name="T78" fmla="*/ 1000 w 1182"/>
              <a:gd name="T79" fmla="*/ 416 h 1038"/>
              <a:gd name="T80" fmla="*/ 1009 w 1182"/>
              <a:gd name="T81" fmla="*/ 389 h 1038"/>
              <a:gd name="T82" fmla="*/ 1027 w 1182"/>
              <a:gd name="T83" fmla="*/ 470 h 1038"/>
              <a:gd name="T84" fmla="*/ 955 w 1182"/>
              <a:gd name="T85" fmla="*/ 533 h 1038"/>
              <a:gd name="T86" fmla="*/ 937 w 1182"/>
              <a:gd name="T87" fmla="*/ 506 h 1038"/>
              <a:gd name="T88" fmla="*/ 901 w 1182"/>
              <a:gd name="T89" fmla="*/ 569 h 1038"/>
              <a:gd name="T90" fmla="*/ 883 w 1182"/>
              <a:gd name="T91" fmla="*/ 596 h 1038"/>
              <a:gd name="T92" fmla="*/ 901 w 1182"/>
              <a:gd name="T93" fmla="*/ 614 h 1038"/>
              <a:gd name="T94" fmla="*/ 910 w 1182"/>
              <a:gd name="T95" fmla="*/ 641 h 1038"/>
              <a:gd name="T96" fmla="*/ 1036 w 1182"/>
              <a:gd name="T97" fmla="*/ 731 h 1038"/>
              <a:gd name="T98" fmla="*/ 1117 w 1182"/>
              <a:gd name="T99" fmla="*/ 704 h 1038"/>
              <a:gd name="T100" fmla="*/ 1144 w 1182"/>
              <a:gd name="T101" fmla="*/ 695 h 1038"/>
              <a:gd name="T102" fmla="*/ 1180 w 1182"/>
              <a:gd name="T103" fmla="*/ 821 h 1038"/>
              <a:gd name="T104" fmla="*/ 1171 w 1182"/>
              <a:gd name="T105" fmla="*/ 965 h 1038"/>
              <a:gd name="T106" fmla="*/ 1135 w 1182"/>
              <a:gd name="T107" fmla="*/ 947 h 1038"/>
              <a:gd name="T108" fmla="*/ 1171 w 1182"/>
              <a:gd name="T109" fmla="*/ 929 h 10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82"/>
              <a:gd name="T166" fmla="*/ 0 h 1038"/>
              <a:gd name="T167" fmla="*/ 1182 w 1182"/>
              <a:gd name="T168" fmla="*/ 1038 h 10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82" h="1038">
                <a:moveTo>
                  <a:pt x="1171" y="929"/>
                </a:moveTo>
                <a:cubicBezTo>
                  <a:pt x="1123" y="945"/>
                  <a:pt x="1075" y="936"/>
                  <a:pt x="1027" y="920"/>
                </a:cubicBezTo>
                <a:cubicBezTo>
                  <a:pt x="1011" y="922"/>
                  <a:pt x="959" y="926"/>
                  <a:pt x="937" y="938"/>
                </a:cubicBezTo>
                <a:cubicBezTo>
                  <a:pt x="909" y="954"/>
                  <a:pt x="887" y="982"/>
                  <a:pt x="856" y="992"/>
                </a:cubicBezTo>
                <a:cubicBezTo>
                  <a:pt x="838" y="998"/>
                  <a:pt x="820" y="1004"/>
                  <a:pt x="802" y="1010"/>
                </a:cubicBezTo>
                <a:cubicBezTo>
                  <a:pt x="793" y="1013"/>
                  <a:pt x="775" y="1019"/>
                  <a:pt x="775" y="1019"/>
                </a:cubicBezTo>
                <a:cubicBezTo>
                  <a:pt x="654" y="1008"/>
                  <a:pt x="694" y="1038"/>
                  <a:pt x="640" y="956"/>
                </a:cubicBezTo>
                <a:cubicBezTo>
                  <a:pt x="628" y="938"/>
                  <a:pt x="586" y="920"/>
                  <a:pt x="586" y="920"/>
                </a:cubicBezTo>
                <a:cubicBezTo>
                  <a:pt x="561" y="882"/>
                  <a:pt x="524" y="864"/>
                  <a:pt x="487" y="839"/>
                </a:cubicBezTo>
                <a:cubicBezTo>
                  <a:pt x="478" y="833"/>
                  <a:pt x="469" y="827"/>
                  <a:pt x="460" y="821"/>
                </a:cubicBezTo>
                <a:cubicBezTo>
                  <a:pt x="451" y="815"/>
                  <a:pt x="433" y="803"/>
                  <a:pt x="433" y="803"/>
                </a:cubicBezTo>
                <a:cubicBezTo>
                  <a:pt x="414" y="746"/>
                  <a:pt x="328" y="696"/>
                  <a:pt x="271" y="677"/>
                </a:cubicBezTo>
                <a:cubicBezTo>
                  <a:pt x="253" y="680"/>
                  <a:pt x="233" y="677"/>
                  <a:pt x="217" y="686"/>
                </a:cubicBezTo>
                <a:cubicBezTo>
                  <a:pt x="209" y="691"/>
                  <a:pt x="214" y="705"/>
                  <a:pt x="208" y="713"/>
                </a:cubicBezTo>
                <a:cubicBezTo>
                  <a:pt x="189" y="739"/>
                  <a:pt x="164" y="759"/>
                  <a:pt x="145" y="785"/>
                </a:cubicBezTo>
                <a:cubicBezTo>
                  <a:pt x="139" y="794"/>
                  <a:pt x="136" y="807"/>
                  <a:pt x="127" y="812"/>
                </a:cubicBezTo>
                <a:cubicBezTo>
                  <a:pt x="106" y="824"/>
                  <a:pt x="78" y="822"/>
                  <a:pt x="55" y="830"/>
                </a:cubicBezTo>
                <a:cubicBezTo>
                  <a:pt x="43" y="827"/>
                  <a:pt x="26" y="831"/>
                  <a:pt x="19" y="821"/>
                </a:cubicBezTo>
                <a:cubicBezTo>
                  <a:pt x="0" y="795"/>
                  <a:pt x="16" y="663"/>
                  <a:pt x="19" y="650"/>
                </a:cubicBezTo>
                <a:cubicBezTo>
                  <a:pt x="22" y="636"/>
                  <a:pt x="62" y="612"/>
                  <a:pt x="73" y="605"/>
                </a:cubicBezTo>
                <a:cubicBezTo>
                  <a:pt x="91" y="552"/>
                  <a:pt x="122" y="508"/>
                  <a:pt x="136" y="452"/>
                </a:cubicBezTo>
                <a:cubicBezTo>
                  <a:pt x="147" y="407"/>
                  <a:pt x="148" y="361"/>
                  <a:pt x="163" y="317"/>
                </a:cubicBezTo>
                <a:cubicBezTo>
                  <a:pt x="170" y="265"/>
                  <a:pt x="180" y="223"/>
                  <a:pt x="190" y="173"/>
                </a:cubicBezTo>
                <a:cubicBezTo>
                  <a:pt x="193" y="140"/>
                  <a:pt x="184" y="104"/>
                  <a:pt x="199" y="74"/>
                </a:cubicBezTo>
                <a:cubicBezTo>
                  <a:pt x="205" y="63"/>
                  <a:pt x="223" y="79"/>
                  <a:pt x="235" y="83"/>
                </a:cubicBezTo>
                <a:cubicBezTo>
                  <a:pt x="253" y="88"/>
                  <a:pt x="289" y="101"/>
                  <a:pt x="289" y="101"/>
                </a:cubicBezTo>
                <a:cubicBezTo>
                  <a:pt x="308" y="175"/>
                  <a:pt x="284" y="167"/>
                  <a:pt x="370" y="155"/>
                </a:cubicBezTo>
                <a:cubicBezTo>
                  <a:pt x="382" y="118"/>
                  <a:pt x="373" y="106"/>
                  <a:pt x="352" y="74"/>
                </a:cubicBezTo>
                <a:cubicBezTo>
                  <a:pt x="349" y="56"/>
                  <a:pt x="339" y="38"/>
                  <a:pt x="343" y="20"/>
                </a:cubicBezTo>
                <a:cubicBezTo>
                  <a:pt x="346" y="10"/>
                  <a:pt x="359" y="0"/>
                  <a:pt x="370" y="2"/>
                </a:cubicBezTo>
                <a:cubicBezTo>
                  <a:pt x="531" y="38"/>
                  <a:pt x="323" y="41"/>
                  <a:pt x="478" y="56"/>
                </a:cubicBezTo>
                <a:cubicBezTo>
                  <a:pt x="538" y="62"/>
                  <a:pt x="658" y="74"/>
                  <a:pt x="658" y="74"/>
                </a:cubicBezTo>
                <a:cubicBezTo>
                  <a:pt x="667" y="77"/>
                  <a:pt x="677" y="79"/>
                  <a:pt x="685" y="83"/>
                </a:cubicBezTo>
                <a:cubicBezTo>
                  <a:pt x="695" y="88"/>
                  <a:pt x="702" y="97"/>
                  <a:pt x="712" y="101"/>
                </a:cubicBezTo>
                <a:cubicBezTo>
                  <a:pt x="757" y="120"/>
                  <a:pt x="809" y="130"/>
                  <a:pt x="856" y="146"/>
                </a:cubicBezTo>
                <a:cubicBezTo>
                  <a:pt x="866" y="149"/>
                  <a:pt x="873" y="160"/>
                  <a:pt x="883" y="164"/>
                </a:cubicBezTo>
                <a:cubicBezTo>
                  <a:pt x="900" y="172"/>
                  <a:pt x="919" y="176"/>
                  <a:pt x="937" y="182"/>
                </a:cubicBezTo>
                <a:cubicBezTo>
                  <a:pt x="968" y="192"/>
                  <a:pt x="1003" y="188"/>
                  <a:pt x="1036" y="191"/>
                </a:cubicBezTo>
                <a:cubicBezTo>
                  <a:pt x="1027" y="267"/>
                  <a:pt x="1007" y="339"/>
                  <a:pt x="973" y="407"/>
                </a:cubicBezTo>
                <a:cubicBezTo>
                  <a:pt x="982" y="410"/>
                  <a:pt x="991" y="418"/>
                  <a:pt x="1000" y="416"/>
                </a:cubicBezTo>
                <a:cubicBezTo>
                  <a:pt x="1017" y="413"/>
                  <a:pt x="1078" y="343"/>
                  <a:pt x="1009" y="389"/>
                </a:cubicBezTo>
                <a:cubicBezTo>
                  <a:pt x="995" y="431"/>
                  <a:pt x="1014" y="430"/>
                  <a:pt x="1027" y="470"/>
                </a:cubicBezTo>
                <a:cubicBezTo>
                  <a:pt x="1017" y="571"/>
                  <a:pt x="1036" y="587"/>
                  <a:pt x="955" y="533"/>
                </a:cubicBezTo>
                <a:cubicBezTo>
                  <a:pt x="949" y="524"/>
                  <a:pt x="948" y="508"/>
                  <a:pt x="937" y="506"/>
                </a:cubicBezTo>
                <a:cubicBezTo>
                  <a:pt x="903" y="499"/>
                  <a:pt x="904" y="560"/>
                  <a:pt x="901" y="569"/>
                </a:cubicBezTo>
                <a:cubicBezTo>
                  <a:pt x="897" y="579"/>
                  <a:pt x="889" y="587"/>
                  <a:pt x="883" y="596"/>
                </a:cubicBezTo>
                <a:cubicBezTo>
                  <a:pt x="862" y="679"/>
                  <a:pt x="872" y="607"/>
                  <a:pt x="901" y="614"/>
                </a:cubicBezTo>
                <a:cubicBezTo>
                  <a:pt x="910" y="616"/>
                  <a:pt x="907" y="632"/>
                  <a:pt x="910" y="641"/>
                </a:cubicBezTo>
                <a:cubicBezTo>
                  <a:pt x="923" y="768"/>
                  <a:pt x="908" y="744"/>
                  <a:pt x="1036" y="731"/>
                </a:cubicBezTo>
                <a:cubicBezTo>
                  <a:pt x="1063" y="722"/>
                  <a:pt x="1090" y="713"/>
                  <a:pt x="1117" y="704"/>
                </a:cubicBezTo>
                <a:cubicBezTo>
                  <a:pt x="1126" y="701"/>
                  <a:pt x="1144" y="695"/>
                  <a:pt x="1144" y="695"/>
                </a:cubicBezTo>
                <a:cubicBezTo>
                  <a:pt x="1167" y="742"/>
                  <a:pt x="1172" y="767"/>
                  <a:pt x="1180" y="821"/>
                </a:cubicBezTo>
                <a:cubicBezTo>
                  <a:pt x="1177" y="869"/>
                  <a:pt x="1182" y="918"/>
                  <a:pt x="1171" y="965"/>
                </a:cubicBezTo>
                <a:cubicBezTo>
                  <a:pt x="1168" y="978"/>
                  <a:pt x="1114" y="982"/>
                  <a:pt x="1135" y="947"/>
                </a:cubicBezTo>
                <a:cubicBezTo>
                  <a:pt x="1142" y="935"/>
                  <a:pt x="1159" y="935"/>
                  <a:pt x="1171" y="929"/>
                </a:cubicBezTo>
                <a:close/>
              </a:path>
            </a:pathLst>
          </a:custGeom>
          <a:solidFill>
            <a:srgbClr val="800080">
              <a:alpha val="41176"/>
            </a:srgbClr>
          </a:solidFill>
          <a:ln w="9525">
            <a:solidFill>
              <a:schemeClr val="tx1"/>
            </a:solidFill>
            <a:round/>
            <a:headEnd/>
            <a:tailEnd/>
          </a:ln>
        </p:spPr>
        <p:txBody>
          <a:bodyPr/>
          <a:lstStyle/>
          <a:p>
            <a:endParaRPr lang="en-US"/>
          </a:p>
        </p:txBody>
      </p:sp>
      <p:sp>
        <p:nvSpPr>
          <p:cNvPr id="8204" name="Freeform 12"/>
          <p:cNvSpPr>
            <a:spLocks/>
          </p:cNvSpPr>
          <p:nvPr/>
        </p:nvSpPr>
        <p:spPr bwMode="auto">
          <a:xfrm>
            <a:off x="742950" y="2438400"/>
            <a:ext cx="2533650" cy="2438400"/>
          </a:xfrm>
          <a:custGeom>
            <a:avLst/>
            <a:gdLst>
              <a:gd name="T0" fmla="*/ 1404 w 1596"/>
              <a:gd name="T1" fmla="*/ 1488 h 1536"/>
              <a:gd name="T2" fmla="*/ 1548 w 1596"/>
              <a:gd name="T3" fmla="*/ 1056 h 1536"/>
              <a:gd name="T4" fmla="*/ 1596 w 1596"/>
              <a:gd name="T5" fmla="*/ 864 h 1536"/>
              <a:gd name="T6" fmla="*/ 1500 w 1596"/>
              <a:gd name="T7" fmla="*/ 672 h 1536"/>
              <a:gd name="T8" fmla="*/ 1548 w 1596"/>
              <a:gd name="T9" fmla="*/ 576 h 1536"/>
              <a:gd name="T10" fmla="*/ 1308 w 1596"/>
              <a:gd name="T11" fmla="*/ 192 h 1536"/>
              <a:gd name="T12" fmla="*/ 1212 w 1596"/>
              <a:gd name="T13" fmla="*/ 240 h 1536"/>
              <a:gd name="T14" fmla="*/ 1020 w 1596"/>
              <a:gd name="T15" fmla="*/ 240 h 1536"/>
              <a:gd name="T16" fmla="*/ 732 w 1596"/>
              <a:gd name="T17" fmla="*/ 336 h 1536"/>
              <a:gd name="T18" fmla="*/ 396 w 1596"/>
              <a:gd name="T19" fmla="*/ 0 h 1536"/>
              <a:gd name="T20" fmla="*/ 300 w 1596"/>
              <a:gd name="T21" fmla="*/ 0 h 1536"/>
              <a:gd name="T22" fmla="*/ 108 w 1596"/>
              <a:gd name="T23" fmla="*/ 96 h 1536"/>
              <a:gd name="T24" fmla="*/ 45 w 1596"/>
              <a:gd name="T25" fmla="*/ 102 h 1536"/>
              <a:gd name="T26" fmla="*/ 27 w 1596"/>
              <a:gd name="T27" fmla="*/ 174 h 1536"/>
              <a:gd name="T28" fmla="*/ 0 w 1596"/>
              <a:gd name="T29" fmla="*/ 183 h 1536"/>
              <a:gd name="T30" fmla="*/ 9 w 1596"/>
              <a:gd name="T31" fmla="*/ 264 h 1536"/>
              <a:gd name="T32" fmla="*/ 27 w 1596"/>
              <a:gd name="T33" fmla="*/ 291 h 1536"/>
              <a:gd name="T34" fmla="*/ 81 w 1596"/>
              <a:gd name="T35" fmla="*/ 516 h 1536"/>
              <a:gd name="T36" fmla="*/ 108 w 1596"/>
              <a:gd name="T37" fmla="*/ 804 h 1536"/>
              <a:gd name="T38" fmla="*/ 135 w 1596"/>
              <a:gd name="T39" fmla="*/ 948 h 1536"/>
              <a:gd name="T40" fmla="*/ 171 w 1596"/>
              <a:gd name="T41" fmla="*/ 957 h 1536"/>
              <a:gd name="T42" fmla="*/ 234 w 1596"/>
              <a:gd name="T43" fmla="*/ 1065 h 1536"/>
              <a:gd name="T44" fmla="*/ 405 w 1596"/>
              <a:gd name="T45" fmla="*/ 1155 h 1536"/>
              <a:gd name="T46" fmla="*/ 441 w 1596"/>
              <a:gd name="T47" fmla="*/ 1290 h 1536"/>
              <a:gd name="T48" fmla="*/ 636 w 1596"/>
              <a:gd name="T49" fmla="*/ 1296 h 1536"/>
              <a:gd name="T50" fmla="*/ 1020 w 1596"/>
              <a:gd name="T51" fmla="*/ 1536 h 1536"/>
              <a:gd name="T52" fmla="*/ 1212 w 1596"/>
              <a:gd name="T53" fmla="*/ 1536 h 1536"/>
              <a:gd name="T54" fmla="*/ 1260 w 1596"/>
              <a:gd name="T55" fmla="*/ 1488 h 1536"/>
              <a:gd name="T56" fmla="*/ 1404 w 1596"/>
              <a:gd name="T57" fmla="*/ 1488 h 1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596"/>
              <a:gd name="T88" fmla="*/ 0 h 1536"/>
              <a:gd name="T89" fmla="*/ 1596 w 1596"/>
              <a:gd name="T90" fmla="*/ 1536 h 1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596" h="1536">
                <a:moveTo>
                  <a:pt x="1404" y="1488"/>
                </a:moveTo>
                <a:lnTo>
                  <a:pt x="1548" y="1056"/>
                </a:lnTo>
                <a:lnTo>
                  <a:pt x="1596" y="864"/>
                </a:lnTo>
                <a:lnTo>
                  <a:pt x="1500" y="672"/>
                </a:lnTo>
                <a:lnTo>
                  <a:pt x="1548" y="576"/>
                </a:lnTo>
                <a:lnTo>
                  <a:pt x="1308" y="192"/>
                </a:lnTo>
                <a:lnTo>
                  <a:pt x="1212" y="240"/>
                </a:lnTo>
                <a:lnTo>
                  <a:pt x="1020" y="240"/>
                </a:lnTo>
                <a:lnTo>
                  <a:pt x="732" y="336"/>
                </a:lnTo>
                <a:lnTo>
                  <a:pt x="396" y="0"/>
                </a:lnTo>
                <a:lnTo>
                  <a:pt x="300" y="0"/>
                </a:lnTo>
                <a:lnTo>
                  <a:pt x="108" y="96"/>
                </a:lnTo>
                <a:cubicBezTo>
                  <a:pt x="87" y="98"/>
                  <a:pt x="64" y="93"/>
                  <a:pt x="45" y="102"/>
                </a:cubicBezTo>
                <a:cubicBezTo>
                  <a:pt x="23" y="112"/>
                  <a:pt x="41" y="153"/>
                  <a:pt x="27" y="174"/>
                </a:cubicBezTo>
                <a:cubicBezTo>
                  <a:pt x="22" y="182"/>
                  <a:pt x="9" y="180"/>
                  <a:pt x="0" y="183"/>
                </a:cubicBezTo>
                <a:cubicBezTo>
                  <a:pt x="3" y="210"/>
                  <a:pt x="2" y="238"/>
                  <a:pt x="9" y="264"/>
                </a:cubicBezTo>
                <a:cubicBezTo>
                  <a:pt x="12" y="274"/>
                  <a:pt x="26" y="280"/>
                  <a:pt x="27" y="291"/>
                </a:cubicBezTo>
                <a:cubicBezTo>
                  <a:pt x="48" y="444"/>
                  <a:pt x="3" y="438"/>
                  <a:pt x="81" y="516"/>
                </a:cubicBezTo>
                <a:cubicBezTo>
                  <a:pt x="106" y="615"/>
                  <a:pt x="15" y="742"/>
                  <a:pt x="108" y="804"/>
                </a:cubicBezTo>
                <a:cubicBezTo>
                  <a:pt x="119" y="838"/>
                  <a:pt x="122" y="927"/>
                  <a:pt x="135" y="948"/>
                </a:cubicBezTo>
                <a:cubicBezTo>
                  <a:pt x="142" y="958"/>
                  <a:pt x="159" y="954"/>
                  <a:pt x="171" y="957"/>
                </a:cubicBezTo>
                <a:cubicBezTo>
                  <a:pt x="195" y="993"/>
                  <a:pt x="209" y="1028"/>
                  <a:pt x="234" y="1065"/>
                </a:cubicBezTo>
                <a:cubicBezTo>
                  <a:pt x="260" y="1103"/>
                  <a:pt x="365" y="1128"/>
                  <a:pt x="405" y="1155"/>
                </a:cubicBezTo>
                <a:cubicBezTo>
                  <a:pt x="416" y="1200"/>
                  <a:pt x="441" y="1244"/>
                  <a:pt x="441" y="1290"/>
                </a:cubicBezTo>
                <a:lnTo>
                  <a:pt x="636" y="1296"/>
                </a:lnTo>
                <a:lnTo>
                  <a:pt x="1020" y="1536"/>
                </a:lnTo>
                <a:lnTo>
                  <a:pt x="1212" y="1536"/>
                </a:lnTo>
                <a:lnTo>
                  <a:pt x="1260" y="1488"/>
                </a:lnTo>
                <a:lnTo>
                  <a:pt x="1404" y="1488"/>
                </a:lnTo>
                <a:close/>
              </a:path>
            </a:pathLst>
          </a:custGeom>
          <a:solidFill>
            <a:srgbClr val="FF6600">
              <a:alpha val="56078"/>
            </a:srgbClr>
          </a:solidFill>
          <a:ln w="9525">
            <a:solidFill>
              <a:schemeClr val="tx1"/>
            </a:solidFill>
            <a:round/>
            <a:headEnd/>
            <a:tailEnd/>
          </a:ln>
        </p:spPr>
        <p:txBody>
          <a:bodyPr/>
          <a:lstStyle/>
          <a:p>
            <a:endParaRPr lang="en-US"/>
          </a:p>
        </p:txBody>
      </p:sp>
      <p:sp>
        <p:nvSpPr>
          <p:cNvPr id="10249" name="Freeform 13"/>
          <p:cNvSpPr>
            <a:spLocks/>
          </p:cNvSpPr>
          <p:nvPr/>
        </p:nvSpPr>
        <p:spPr bwMode="auto">
          <a:xfrm>
            <a:off x="4770438" y="1671638"/>
            <a:ext cx="3656012" cy="3351212"/>
          </a:xfrm>
          <a:custGeom>
            <a:avLst/>
            <a:gdLst>
              <a:gd name="T0" fmla="*/ 416 w 2303"/>
              <a:gd name="T1" fmla="*/ 1987 h 2111"/>
              <a:gd name="T2" fmla="*/ 531 w 2303"/>
              <a:gd name="T3" fmla="*/ 1561 h 2111"/>
              <a:gd name="T4" fmla="*/ 566 w 2303"/>
              <a:gd name="T5" fmla="*/ 1473 h 2111"/>
              <a:gd name="T6" fmla="*/ 424 w 2303"/>
              <a:gd name="T7" fmla="*/ 1216 h 2111"/>
              <a:gd name="T8" fmla="*/ 407 w 2303"/>
              <a:gd name="T9" fmla="*/ 897 h 2111"/>
              <a:gd name="T10" fmla="*/ 371 w 2303"/>
              <a:gd name="T11" fmla="*/ 817 h 2111"/>
              <a:gd name="T12" fmla="*/ 309 w 2303"/>
              <a:gd name="T13" fmla="*/ 640 h 2111"/>
              <a:gd name="T14" fmla="*/ 265 w 2303"/>
              <a:gd name="T15" fmla="*/ 604 h 2111"/>
              <a:gd name="T16" fmla="*/ 203 w 2303"/>
              <a:gd name="T17" fmla="*/ 542 h 2111"/>
              <a:gd name="T18" fmla="*/ 105 w 2303"/>
              <a:gd name="T19" fmla="*/ 427 h 2111"/>
              <a:gd name="T20" fmla="*/ 141 w 2303"/>
              <a:gd name="T21" fmla="*/ 338 h 2111"/>
              <a:gd name="T22" fmla="*/ 17 w 2303"/>
              <a:gd name="T23" fmla="*/ 143 h 2111"/>
              <a:gd name="T24" fmla="*/ 35 w 2303"/>
              <a:gd name="T25" fmla="*/ 108 h 2111"/>
              <a:gd name="T26" fmla="*/ 265 w 2303"/>
              <a:gd name="T27" fmla="*/ 126 h 2111"/>
              <a:gd name="T28" fmla="*/ 557 w 2303"/>
              <a:gd name="T29" fmla="*/ 134 h 2111"/>
              <a:gd name="T30" fmla="*/ 664 w 2303"/>
              <a:gd name="T31" fmla="*/ 196 h 2111"/>
              <a:gd name="T32" fmla="*/ 832 w 2303"/>
              <a:gd name="T33" fmla="*/ 259 h 2111"/>
              <a:gd name="T34" fmla="*/ 921 w 2303"/>
              <a:gd name="T35" fmla="*/ 321 h 2111"/>
              <a:gd name="T36" fmla="*/ 1027 w 2303"/>
              <a:gd name="T37" fmla="*/ 400 h 2111"/>
              <a:gd name="T38" fmla="*/ 1098 w 2303"/>
              <a:gd name="T39" fmla="*/ 445 h 2111"/>
              <a:gd name="T40" fmla="*/ 1363 w 2303"/>
              <a:gd name="T41" fmla="*/ 627 h 2111"/>
              <a:gd name="T42" fmla="*/ 1555 w 2303"/>
              <a:gd name="T43" fmla="*/ 483 h 2111"/>
              <a:gd name="T44" fmla="*/ 1891 w 2303"/>
              <a:gd name="T45" fmla="*/ 243 h 2111"/>
              <a:gd name="T46" fmla="*/ 2179 w 2303"/>
              <a:gd name="T47" fmla="*/ 3 h 2111"/>
              <a:gd name="T48" fmla="*/ 2179 w 2303"/>
              <a:gd name="T49" fmla="*/ 55 h 2111"/>
              <a:gd name="T50" fmla="*/ 2303 w 2303"/>
              <a:gd name="T51" fmla="*/ 196 h 2111"/>
              <a:gd name="T52" fmla="*/ 2152 w 2303"/>
              <a:gd name="T53" fmla="*/ 267 h 2111"/>
              <a:gd name="T54" fmla="*/ 2055 w 2303"/>
              <a:gd name="T55" fmla="*/ 418 h 2111"/>
              <a:gd name="T56" fmla="*/ 2011 w 2303"/>
              <a:gd name="T57" fmla="*/ 675 h 2111"/>
              <a:gd name="T58" fmla="*/ 1860 w 2303"/>
              <a:gd name="T59" fmla="*/ 764 h 2111"/>
              <a:gd name="T60" fmla="*/ 1798 w 2303"/>
              <a:gd name="T61" fmla="*/ 1109 h 2111"/>
              <a:gd name="T62" fmla="*/ 1780 w 2303"/>
              <a:gd name="T63" fmla="*/ 1552 h 2111"/>
              <a:gd name="T64" fmla="*/ 1736 w 2303"/>
              <a:gd name="T65" fmla="*/ 1588 h 2111"/>
              <a:gd name="T66" fmla="*/ 1665 w 2303"/>
              <a:gd name="T67" fmla="*/ 1650 h 2111"/>
              <a:gd name="T68" fmla="*/ 1497 w 2303"/>
              <a:gd name="T69" fmla="*/ 1756 h 2111"/>
              <a:gd name="T70" fmla="*/ 1470 w 2303"/>
              <a:gd name="T71" fmla="*/ 1809 h 2111"/>
              <a:gd name="T72" fmla="*/ 1399 w 2303"/>
              <a:gd name="T73" fmla="*/ 2075 h 2111"/>
              <a:gd name="T74" fmla="*/ 1355 w 2303"/>
              <a:gd name="T75" fmla="*/ 2102 h 211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03"/>
              <a:gd name="T115" fmla="*/ 0 h 2111"/>
              <a:gd name="T116" fmla="*/ 2303 w 2303"/>
              <a:gd name="T117" fmla="*/ 2111 h 211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03" h="2111">
                <a:moveTo>
                  <a:pt x="380" y="2111"/>
                </a:moveTo>
                <a:cubicBezTo>
                  <a:pt x="387" y="2054"/>
                  <a:pt x="386" y="2030"/>
                  <a:pt x="416" y="1987"/>
                </a:cubicBezTo>
                <a:cubicBezTo>
                  <a:pt x="399" y="1871"/>
                  <a:pt x="409" y="1805"/>
                  <a:pt x="451" y="1703"/>
                </a:cubicBezTo>
                <a:cubicBezTo>
                  <a:pt x="469" y="1658"/>
                  <a:pt x="488" y="1590"/>
                  <a:pt x="531" y="1561"/>
                </a:cubicBezTo>
                <a:cubicBezTo>
                  <a:pt x="537" y="1549"/>
                  <a:pt x="543" y="1538"/>
                  <a:pt x="548" y="1526"/>
                </a:cubicBezTo>
                <a:cubicBezTo>
                  <a:pt x="555" y="1509"/>
                  <a:pt x="566" y="1473"/>
                  <a:pt x="566" y="1473"/>
                </a:cubicBezTo>
                <a:cubicBezTo>
                  <a:pt x="556" y="1401"/>
                  <a:pt x="571" y="1362"/>
                  <a:pt x="495" y="1340"/>
                </a:cubicBezTo>
                <a:cubicBezTo>
                  <a:pt x="463" y="1290"/>
                  <a:pt x="474" y="1247"/>
                  <a:pt x="424" y="1216"/>
                </a:cubicBezTo>
                <a:cubicBezTo>
                  <a:pt x="409" y="1165"/>
                  <a:pt x="384" y="1116"/>
                  <a:pt x="371" y="1065"/>
                </a:cubicBezTo>
                <a:cubicBezTo>
                  <a:pt x="377" y="984"/>
                  <a:pt x="367" y="954"/>
                  <a:pt x="407" y="897"/>
                </a:cubicBezTo>
                <a:cubicBezTo>
                  <a:pt x="404" y="873"/>
                  <a:pt x="408" y="848"/>
                  <a:pt x="398" y="826"/>
                </a:cubicBezTo>
                <a:cubicBezTo>
                  <a:pt x="394" y="817"/>
                  <a:pt x="376" y="825"/>
                  <a:pt x="371" y="817"/>
                </a:cubicBezTo>
                <a:cubicBezTo>
                  <a:pt x="366" y="809"/>
                  <a:pt x="356" y="723"/>
                  <a:pt x="354" y="719"/>
                </a:cubicBezTo>
                <a:cubicBezTo>
                  <a:pt x="342" y="691"/>
                  <a:pt x="323" y="667"/>
                  <a:pt x="309" y="640"/>
                </a:cubicBezTo>
                <a:cubicBezTo>
                  <a:pt x="304" y="630"/>
                  <a:pt x="299" y="620"/>
                  <a:pt x="291" y="613"/>
                </a:cubicBezTo>
                <a:cubicBezTo>
                  <a:pt x="284" y="607"/>
                  <a:pt x="274" y="607"/>
                  <a:pt x="265" y="604"/>
                </a:cubicBezTo>
                <a:cubicBezTo>
                  <a:pt x="211" y="525"/>
                  <a:pt x="284" y="621"/>
                  <a:pt x="221" y="569"/>
                </a:cubicBezTo>
                <a:cubicBezTo>
                  <a:pt x="213" y="562"/>
                  <a:pt x="211" y="549"/>
                  <a:pt x="203" y="542"/>
                </a:cubicBezTo>
                <a:cubicBezTo>
                  <a:pt x="187" y="528"/>
                  <a:pt x="150" y="507"/>
                  <a:pt x="150" y="507"/>
                </a:cubicBezTo>
                <a:cubicBezTo>
                  <a:pt x="140" y="478"/>
                  <a:pt x="105" y="427"/>
                  <a:pt x="105" y="427"/>
                </a:cubicBezTo>
                <a:cubicBezTo>
                  <a:pt x="108" y="394"/>
                  <a:pt x="102" y="359"/>
                  <a:pt x="114" y="329"/>
                </a:cubicBezTo>
                <a:cubicBezTo>
                  <a:pt x="118" y="320"/>
                  <a:pt x="136" y="346"/>
                  <a:pt x="141" y="338"/>
                </a:cubicBezTo>
                <a:cubicBezTo>
                  <a:pt x="165" y="304"/>
                  <a:pt x="69" y="270"/>
                  <a:pt x="52" y="259"/>
                </a:cubicBezTo>
                <a:cubicBezTo>
                  <a:pt x="26" y="218"/>
                  <a:pt x="25" y="194"/>
                  <a:pt x="17" y="143"/>
                </a:cubicBezTo>
                <a:cubicBezTo>
                  <a:pt x="14" y="125"/>
                  <a:pt x="0" y="106"/>
                  <a:pt x="8" y="90"/>
                </a:cubicBezTo>
                <a:cubicBezTo>
                  <a:pt x="13" y="80"/>
                  <a:pt x="25" y="104"/>
                  <a:pt x="35" y="108"/>
                </a:cubicBezTo>
                <a:cubicBezTo>
                  <a:pt x="46" y="113"/>
                  <a:pt x="58" y="116"/>
                  <a:pt x="70" y="117"/>
                </a:cubicBezTo>
                <a:cubicBezTo>
                  <a:pt x="135" y="122"/>
                  <a:pt x="200" y="123"/>
                  <a:pt x="265" y="126"/>
                </a:cubicBezTo>
                <a:cubicBezTo>
                  <a:pt x="312" y="141"/>
                  <a:pt x="360" y="154"/>
                  <a:pt x="407" y="170"/>
                </a:cubicBezTo>
                <a:cubicBezTo>
                  <a:pt x="524" y="159"/>
                  <a:pt x="479" y="161"/>
                  <a:pt x="557" y="134"/>
                </a:cubicBezTo>
                <a:cubicBezTo>
                  <a:pt x="560" y="135"/>
                  <a:pt x="613" y="147"/>
                  <a:pt x="619" y="152"/>
                </a:cubicBezTo>
                <a:cubicBezTo>
                  <a:pt x="664" y="189"/>
                  <a:pt x="607" y="172"/>
                  <a:pt x="664" y="196"/>
                </a:cubicBezTo>
                <a:cubicBezTo>
                  <a:pt x="708" y="215"/>
                  <a:pt x="759" y="225"/>
                  <a:pt x="805" y="241"/>
                </a:cubicBezTo>
                <a:cubicBezTo>
                  <a:pt x="815" y="245"/>
                  <a:pt x="822" y="254"/>
                  <a:pt x="832" y="259"/>
                </a:cubicBezTo>
                <a:cubicBezTo>
                  <a:pt x="840" y="263"/>
                  <a:pt x="850" y="264"/>
                  <a:pt x="859" y="267"/>
                </a:cubicBezTo>
                <a:cubicBezTo>
                  <a:pt x="878" y="287"/>
                  <a:pt x="903" y="300"/>
                  <a:pt x="921" y="321"/>
                </a:cubicBezTo>
                <a:cubicBezTo>
                  <a:pt x="930" y="332"/>
                  <a:pt x="941" y="373"/>
                  <a:pt x="956" y="383"/>
                </a:cubicBezTo>
                <a:cubicBezTo>
                  <a:pt x="976" y="396"/>
                  <a:pt x="1004" y="393"/>
                  <a:pt x="1027" y="400"/>
                </a:cubicBezTo>
                <a:cubicBezTo>
                  <a:pt x="1045" y="405"/>
                  <a:pt x="1080" y="418"/>
                  <a:pt x="1080" y="418"/>
                </a:cubicBezTo>
                <a:cubicBezTo>
                  <a:pt x="1086" y="427"/>
                  <a:pt x="1098" y="445"/>
                  <a:pt x="1098" y="445"/>
                </a:cubicBezTo>
                <a:lnTo>
                  <a:pt x="1075" y="771"/>
                </a:lnTo>
                <a:lnTo>
                  <a:pt x="1363" y="627"/>
                </a:lnTo>
                <a:lnTo>
                  <a:pt x="1363" y="531"/>
                </a:lnTo>
                <a:lnTo>
                  <a:pt x="1555" y="483"/>
                </a:lnTo>
                <a:lnTo>
                  <a:pt x="1651" y="291"/>
                </a:lnTo>
                <a:lnTo>
                  <a:pt x="1891" y="243"/>
                </a:lnTo>
                <a:lnTo>
                  <a:pt x="1987" y="99"/>
                </a:lnTo>
                <a:cubicBezTo>
                  <a:pt x="2051" y="67"/>
                  <a:pt x="2112" y="29"/>
                  <a:pt x="2179" y="3"/>
                </a:cubicBezTo>
                <a:cubicBezTo>
                  <a:pt x="2187" y="0"/>
                  <a:pt x="2170" y="19"/>
                  <a:pt x="2170" y="28"/>
                </a:cubicBezTo>
                <a:cubicBezTo>
                  <a:pt x="2170" y="37"/>
                  <a:pt x="2172" y="48"/>
                  <a:pt x="2179" y="55"/>
                </a:cubicBezTo>
                <a:cubicBezTo>
                  <a:pt x="2186" y="62"/>
                  <a:pt x="2197" y="61"/>
                  <a:pt x="2206" y="64"/>
                </a:cubicBezTo>
                <a:cubicBezTo>
                  <a:pt x="2244" y="102"/>
                  <a:pt x="2285" y="145"/>
                  <a:pt x="2303" y="196"/>
                </a:cubicBezTo>
                <a:cubicBezTo>
                  <a:pt x="2238" y="240"/>
                  <a:pt x="2271" y="228"/>
                  <a:pt x="2206" y="241"/>
                </a:cubicBezTo>
                <a:cubicBezTo>
                  <a:pt x="2189" y="252"/>
                  <a:pt x="2168" y="255"/>
                  <a:pt x="2152" y="267"/>
                </a:cubicBezTo>
                <a:cubicBezTo>
                  <a:pt x="2144" y="273"/>
                  <a:pt x="2120" y="324"/>
                  <a:pt x="2117" y="329"/>
                </a:cubicBezTo>
                <a:cubicBezTo>
                  <a:pt x="2099" y="360"/>
                  <a:pt x="2075" y="388"/>
                  <a:pt x="2055" y="418"/>
                </a:cubicBezTo>
                <a:cubicBezTo>
                  <a:pt x="2050" y="489"/>
                  <a:pt x="2019" y="556"/>
                  <a:pt x="2082" y="595"/>
                </a:cubicBezTo>
                <a:cubicBezTo>
                  <a:pt x="2134" y="678"/>
                  <a:pt x="2081" y="667"/>
                  <a:pt x="2011" y="675"/>
                </a:cubicBezTo>
                <a:cubicBezTo>
                  <a:pt x="1983" y="758"/>
                  <a:pt x="2032" y="639"/>
                  <a:pt x="1869" y="710"/>
                </a:cubicBezTo>
                <a:cubicBezTo>
                  <a:pt x="1852" y="717"/>
                  <a:pt x="1866" y="747"/>
                  <a:pt x="1860" y="764"/>
                </a:cubicBezTo>
                <a:cubicBezTo>
                  <a:pt x="1857" y="774"/>
                  <a:pt x="1848" y="781"/>
                  <a:pt x="1842" y="790"/>
                </a:cubicBezTo>
                <a:cubicBezTo>
                  <a:pt x="1835" y="888"/>
                  <a:pt x="1831" y="1014"/>
                  <a:pt x="1798" y="1109"/>
                </a:cubicBezTo>
                <a:cubicBezTo>
                  <a:pt x="1777" y="1252"/>
                  <a:pt x="1782" y="1265"/>
                  <a:pt x="1789" y="1464"/>
                </a:cubicBezTo>
                <a:cubicBezTo>
                  <a:pt x="1786" y="1493"/>
                  <a:pt x="1790" y="1524"/>
                  <a:pt x="1780" y="1552"/>
                </a:cubicBezTo>
                <a:cubicBezTo>
                  <a:pt x="1777" y="1561"/>
                  <a:pt x="1761" y="1555"/>
                  <a:pt x="1754" y="1561"/>
                </a:cubicBezTo>
                <a:cubicBezTo>
                  <a:pt x="1746" y="1568"/>
                  <a:pt x="1744" y="1580"/>
                  <a:pt x="1736" y="1588"/>
                </a:cubicBezTo>
                <a:cubicBezTo>
                  <a:pt x="1728" y="1595"/>
                  <a:pt x="1718" y="1599"/>
                  <a:pt x="1709" y="1605"/>
                </a:cubicBezTo>
                <a:cubicBezTo>
                  <a:pt x="1693" y="1630"/>
                  <a:pt x="1694" y="1637"/>
                  <a:pt x="1665" y="1650"/>
                </a:cubicBezTo>
                <a:cubicBezTo>
                  <a:pt x="1648" y="1657"/>
                  <a:pt x="1612" y="1667"/>
                  <a:pt x="1612" y="1667"/>
                </a:cubicBezTo>
                <a:cubicBezTo>
                  <a:pt x="1570" y="1696"/>
                  <a:pt x="1537" y="1726"/>
                  <a:pt x="1497" y="1756"/>
                </a:cubicBezTo>
                <a:cubicBezTo>
                  <a:pt x="1491" y="1765"/>
                  <a:pt x="1484" y="1773"/>
                  <a:pt x="1479" y="1783"/>
                </a:cubicBezTo>
                <a:cubicBezTo>
                  <a:pt x="1475" y="1791"/>
                  <a:pt x="1474" y="1801"/>
                  <a:pt x="1470" y="1809"/>
                </a:cubicBezTo>
                <a:cubicBezTo>
                  <a:pt x="1448" y="1848"/>
                  <a:pt x="1422" y="1874"/>
                  <a:pt x="1408" y="1916"/>
                </a:cubicBezTo>
                <a:cubicBezTo>
                  <a:pt x="1405" y="1969"/>
                  <a:pt x="1404" y="2022"/>
                  <a:pt x="1399" y="2075"/>
                </a:cubicBezTo>
                <a:cubicBezTo>
                  <a:pt x="1398" y="2084"/>
                  <a:pt x="1398" y="2097"/>
                  <a:pt x="1390" y="2102"/>
                </a:cubicBezTo>
                <a:cubicBezTo>
                  <a:pt x="1380" y="2108"/>
                  <a:pt x="1367" y="2102"/>
                  <a:pt x="1355" y="2102"/>
                </a:cubicBezTo>
                <a:lnTo>
                  <a:pt x="380" y="2111"/>
                </a:lnTo>
                <a:close/>
              </a:path>
            </a:pathLst>
          </a:custGeom>
          <a:solidFill>
            <a:srgbClr val="FF0000">
              <a:alpha val="50195"/>
            </a:srgbClr>
          </a:solid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additive="base">
                                        <p:cTn id="7" dur="500" fill="hold"/>
                                        <p:tgtEl>
                                          <p:spTgt spid="8200"/>
                                        </p:tgtEl>
                                        <p:attrNameLst>
                                          <p:attrName>ppt_x</p:attrName>
                                        </p:attrNameLst>
                                      </p:cBhvr>
                                      <p:tavLst>
                                        <p:tav tm="0">
                                          <p:val>
                                            <p:strVal val="1+#ppt_w/2"/>
                                          </p:val>
                                        </p:tav>
                                        <p:tav tm="100000">
                                          <p:val>
                                            <p:strVal val="#ppt_x"/>
                                          </p:val>
                                        </p:tav>
                                      </p:tavLst>
                                    </p:anim>
                                    <p:anim calcmode="lin" valueType="num">
                                      <p:cBhvr additive="base">
                                        <p:cTn id="8" dur="500" fill="hold"/>
                                        <p:tgtEl>
                                          <p:spTgt spid="820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01"/>
                                        </p:tgtEl>
                                        <p:attrNameLst>
                                          <p:attrName>style.visibility</p:attrName>
                                        </p:attrNameLst>
                                      </p:cBhvr>
                                      <p:to>
                                        <p:strVal val="visible"/>
                                      </p:to>
                                    </p:set>
                                    <p:anim calcmode="lin" valueType="num">
                                      <p:cBhvr additive="base">
                                        <p:cTn id="13" dur="500" fill="hold"/>
                                        <p:tgtEl>
                                          <p:spTgt spid="8201"/>
                                        </p:tgtEl>
                                        <p:attrNameLst>
                                          <p:attrName>ppt_x</p:attrName>
                                        </p:attrNameLst>
                                      </p:cBhvr>
                                      <p:tavLst>
                                        <p:tav tm="0">
                                          <p:val>
                                            <p:strVal val="#ppt_x"/>
                                          </p:val>
                                        </p:tav>
                                        <p:tav tm="100000">
                                          <p:val>
                                            <p:strVal val="#ppt_x"/>
                                          </p:val>
                                        </p:tav>
                                      </p:tavLst>
                                    </p:anim>
                                    <p:anim calcmode="lin" valueType="num">
                                      <p:cBhvr additive="base">
                                        <p:cTn id="14" dur="500" fill="hold"/>
                                        <p:tgtEl>
                                          <p:spTgt spid="820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202"/>
                                        </p:tgtEl>
                                        <p:attrNameLst>
                                          <p:attrName>style.visibility</p:attrName>
                                        </p:attrNameLst>
                                      </p:cBhvr>
                                      <p:to>
                                        <p:strVal val="visible"/>
                                      </p:to>
                                    </p:set>
                                    <p:anim calcmode="lin" valueType="num">
                                      <p:cBhvr additive="base">
                                        <p:cTn id="19" dur="500" fill="hold"/>
                                        <p:tgtEl>
                                          <p:spTgt spid="8202"/>
                                        </p:tgtEl>
                                        <p:attrNameLst>
                                          <p:attrName>ppt_x</p:attrName>
                                        </p:attrNameLst>
                                      </p:cBhvr>
                                      <p:tavLst>
                                        <p:tav tm="0">
                                          <p:val>
                                            <p:strVal val="0-#ppt_w/2"/>
                                          </p:val>
                                        </p:tav>
                                        <p:tav tm="100000">
                                          <p:val>
                                            <p:strVal val="#ppt_x"/>
                                          </p:val>
                                        </p:tav>
                                      </p:tavLst>
                                    </p:anim>
                                    <p:anim calcmode="lin" valueType="num">
                                      <p:cBhvr additive="base">
                                        <p:cTn id="20" dur="500" fill="hold"/>
                                        <p:tgtEl>
                                          <p:spTgt spid="820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8204"/>
                                        </p:tgtEl>
                                        <p:attrNameLst>
                                          <p:attrName>style.visibility</p:attrName>
                                        </p:attrNameLst>
                                      </p:cBhvr>
                                      <p:to>
                                        <p:strVal val="visible"/>
                                      </p:to>
                                    </p:set>
                                    <p:anim calcmode="lin" valueType="num">
                                      <p:cBhvr additive="base">
                                        <p:cTn id="25" dur="500" fill="hold"/>
                                        <p:tgtEl>
                                          <p:spTgt spid="8204"/>
                                        </p:tgtEl>
                                        <p:attrNameLst>
                                          <p:attrName>ppt_x</p:attrName>
                                        </p:attrNameLst>
                                      </p:cBhvr>
                                      <p:tavLst>
                                        <p:tav tm="0">
                                          <p:val>
                                            <p:strVal val="0-#ppt_w/2"/>
                                          </p:val>
                                        </p:tav>
                                        <p:tav tm="100000">
                                          <p:val>
                                            <p:strVal val="#ppt_x"/>
                                          </p:val>
                                        </p:tav>
                                      </p:tavLst>
                                    </p:anim>
                                    <p:anim calcmode="lin" valueType="num">
                                      <p:cBhvr additive="base">
                                        <p:cTn id="26" dur="500" fill="hold"/>
                                        <p:tgtEl>
                                          <p:spTgt spid="82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P spid="8201" grpId="0" animBg="1"/>
      <p:bldP spid="8202" grpId="0" animBg="1"/>
      <p:bldP spid="8204"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197</TotalTime>
  <Words>1133</Words>
  <Application>Microsoft Office PowerPoint</Application>
  <PresentationFormat>On-screen Show (4:3)</PresentationFormat>
  <Paragraphs>162</Paragraphs>
  <Slides>38</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Franklin Gothic Book</vt:lpstr>
      <vt:lpstr>Franklin Gothic Medium</vt:lpstr>
      <vt:lpstr>Wingdings</vt:lpstr>
      <vt:lpstr>Wingdings 2</vt:lpstr>
      <vt:lpstr>Trek</vt:lpstr>
      <vt:lpstr>Westward expansion</vt:lpstr>
      <vt:lpstr>GPS Standards</vt:lpstr>
      <vt:lpstr>Westward Expansion 1801-1861</vt:lpstr>
      <vt:lpstr>Big Ideas…</vt:lpstr>
      <vt:lpstr>Post-Revolutionary America</vt:lpstr>
      <vt:lpstr>The Louisiana Purchase </vt:lpstr>
      <vt:lpstr>Lousiana Purchase</vt:lpstr>
      <vt:lpstr>Other Territories</vt:lpstr>
      <vt:lpstr>Florida, Texas, Oregon, California</vt:lpstr>
      <vt:lpstr>Factors affecting westward expansion</vt:lpstr>
      <vt:lpstr>Important Inventions</vt:lpstr>
      <vt:lpstr>Important Inventions</vt:lpstr>
      <vt:lpstr>Famous Inventions</vt:lpstr>
      <vt:lpstr>Gold Rush-1849 - 1870</vt:lpstr>
      <vt:lpstr>African Americans Moved West.</vt:lpstr>
      <vt:lpstr>African Americans were called Exodusters.</vt:lpstr>
      <vt:lpstr>Exodusters waiting for a steamship.</vt:lpstr>
      <vt:lpstr>The Homestead Act of 1862.</vt:lpstr>
      <vt:lpstr>An application for land.</vt:lpstr>
      <vt:lpstr>Homestead Act Stamp.</vt:lpstr>
      <vt:lpstr>Homesteaders.</vt:lpstr>
      <vt:lpstr>The Transcontinental Railroad finished in 1869.</vt:lpstr>
      <vt:lpstr>Many Immigrants, such as Irish, Mexicans and Chinese were building the Railroad.</vt:lpstr>
      <vt:lpstr>The Union Pacific meets the Central Pacific in Utah in 1869. </vt:lpstr>
      <vt:lpstr>Impact of the Railroads.</vt:lpstr>
      <vt:lpstr>The Railroad spurs the growth of other industries.</vt:lpstr>
      <vt:lpstr>Native American Land</vt:lpstr>
      <vt:lpstr>BROKEN PROMISES!</vt:lpstr>
      <vt:lpstr>Many Wars.  Many Heroes.</vt:lpstr>
      <vt:lpstr>Indians defend their lands, but are defeated in the end. </vt:lpstr>
      <vt:lpstr>Native Americans are forced onto reservations.</vt:lpstr>
      <vt:lpstr>PowerPoint Presentation</vt:lpstr>
      <vt:lpstr>The Dawes Act divided Indian land and gave some to the Indians in hopes they would become farmers. But they sold it to Whites for low prices.</vt:lpstr>
      <vt:lpstr>Deerskin, bird feathers and cloth were also used in Native American culture.</vt:lpstr>
      <vt:lpstr>Laws today protect Native American Reservations.</vt:lpstr>
      <vt:lpstr>Native Americans Today</vt:lpstr>
      <vt:lpstr>Native Americans today.</vt:lpstr>
      <vt:lpstr>JOHN GAST - "AMERICAN PROGRESS" (1872)</vt:lpstr>
    </vt:vector>
  </TitlesOfParts>
  <Company>UWG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Westward expansion</dc:title>
  <dc:creator>Lara Willox</dc:creator>
  <cp:lastModifiedBy>Sacerdote, Kevin R.</cp:lastModifiedBy>
  <cp:revision>14</cp:revision>
  <dcterms:created xsi:type="dcterms:W3CDTF">2011-02-17T18:38:23Z</dcterms:created>
  <dcterms:modified xsi:type="dcterms:W3CDTF">2016-09-10T22:09:23Z</dcterms:modified>
</cp:coreProperties>
</file>